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1"/>
  </p:sldMasterIdLst>
  <p:notesMasterIdLst>
    <p:notesMasterId r:id="rId83"/>
  </p:notesMasterIdLst>
  <p:handoutMasterIdLst>
    <p:handoutMasterId r:id="rId84"/>
  </p:handoutMasterIdLst>
  <p:sldIdLst>
    <p:sldId id="1263" r:id="rId2"/>
    <p:sldId id="1264" r:id="rId3"/>
    <p:sldId id="1307" r:id="rId4"/>
    <p:sldId id="1306" r:id="rId5"/>
    <p:sldId id="1308" r:id="rId6"/>
    <p:sldId id="1309" r:id="rId7"/>
    <p:sldId id="1259" r:id="rId8"/>
    <p:sldId id="1261" r:id="rId9"/>
    <p:sldId id="1265" r:id="rId10"/>
    <p:sldId id="1269" r:id="rId11"/>
    <p:sldId id="1272" r:id="rId12"/>
    <p:sldId id="1266" r:id="rId13"/>
    <p:sldId id="1273" r:id="rId14"/>
    <p:sldId id="1281" r:id="rId15"/>
    <p:sldId id="1274" r:id="rId16"/>
    <p:sldId id="1279" r:id="rId17"/>
    <p:sldId id="1293" r:id="rId18"/>
    <p:sldId id="1275" r:id="rId19"/>
    <p:sldId id="1276" r:id="rId20"/>
    <p:sldId id="1282" r:id="rId21"/>
    <p:sldId id="1283" r:id="rId22"/>
    <p:sldId id="1280" r:id="rId23"/>
    <p:sldId id="1267" r:id="rId24"/>
    <p:sldId id="1284" r:id="rId25"/>
    <p:sldId id="1270" r:id="rId26"/>
    <p:sldId id="1285" r:id="rId27"/>
    <p:sldId id="1286" r:id="rId28"/>
    <p:sldId id="1287" r:id="rId29"/>
    <p:sldId id="1288" r:id="rId30"/>
    <p:sldId id="1289" r:id="rId31"/>
    <p:sldId id="1303" r:id="rId32"/>
    <p:sldId id="1292" r:id="rId33"/>
    <p:sldId id="1256" r:id="rId34"/>
    <p:sldId id="1262" r:id="rId35"/>
    <p:sldId id="1290" r:id="rId36"/>
    <p:sldId id="1299" r:id="rId37"/>
    <p:sldId id="1302" r:id="rId38"/>
    <p:sldId id="1295" r:id="rId39"/>
    <p:sldId id="1296" r:id="rId40"/>
    <p:sldId id="1311" r:id="rId41"/>
    <p:sldId id="1333" r:id="rId42"/>
    <p:sldId id="1310" r:id="rId43"/>
    <p:sldId id="1315" r:id="rId44"/>
    <p:sldId id="1312" r:id="rId45"/>
    <p:sldId id="1316" r:id="rId46"/>
    <p:sldId id="1317" r:id="rId47"/>
    <p:sldId id="1318" r:id="rId48"/>
    <p:sldId id="1319" r:id="rId49"/>
    <p:sldId id="1320" r:id="rId50"/>
    <p:sldId id="1322" r:id="rId51"/>
    <p:sldId id="1321" r:id="rId52"/>
    <p:sldId id="1323" r:id="rId53"/>
    <p:sldId id="1324" r:id="rId54"/>
    <p:sldId id="1325" r:id="rId55"/>
    <p:sldId id="1334" r:id="rId56"/>
    <p:sldId id="1326" r:id="rId57"/>
    <p:sldId id="1328" r:id="rId58"/>
    <p:sldId id="1329" r:id="rId59"/>
    <p:sldId id="1330" r:id="rId60"/>
    <p:sldId id="1349" r:id="rId61"/>
    <p:sldId id="1331" r:id="rId62"/>
    <p:sldId id="1335" r:id="rId63"/>
    <p:sldId id="1336" r:id="rId64"/>
    <p:sldId id="1337" r:id="rId65"/>
    <p:sldId id="1338" r:id="rId66"/>
    <p:sldId id="1339" r:id="rId67"/>
    <p:sldId id="1298" r:id="rId68"/>
    <p:sldId id="1341" r:id="rId69"/>
    <p:sldId id="1342" r:id="rId70"/>
    <p:sldId id="1345" r:id="rId71"/>
    <p:sldId id="1348" r:id="rId72"/>
    <p:sldId id="1350" r:id="rId73"/>
    <p:sldId id="1351" r:id="rId74"/>
    <p:sldId id="1352" r:id="rId75"/>
    <p:sldId id="1353" r:id="rId76"/>
    <p:sldId id="1343" r:id="rId77"/>
    <p:sldId id="1347" r:id="rId78"/>
    <p:sldId id="1346" r:id="rId79"/>
    <p:sldId id="1354" r:id="rId80"/>
    <p:sldId id="1344" r:id="rId81"/>
    <p:sldId id="1313" r:id="rId82"/>
  </p:sldIdLst>
  <p:sldSz cx="9144000" cy="6858000" type="screen4x3"/>
  <p:notesSz cx="6797675" cy="9926638"/>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000"/>
    <a:srgbClr val="FFAA01"/>
    <a:srgbClr val="F99707"/>
    <a:srgbClr val="FCB504"/>
    <a:srgbClr val="B52217"/>
    <a:srgbClr val="960000"/>
    <a:srgbClr val="A40000"/>
    <a:srgbClr val="D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271" autoAdjust="0"/>
  </p:normalViewPr>
  <p:slideViewPr>
    <p:cSldViewPr>
      <p:cViewPr varScale="1">
        <p:scale>
          <a:sx n="81" d="100"/>
          <a:sy n="81" d="100"/>
        </p:scale>
        <p:origin x="2442"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322"/>
    </p:cViewPr>
  </p:sorterViewPr>
  <p:notesViewPr>
    <p:cSldViewPr>
      <p:cViewPr varScale="1">
        <p:scale>
          <a:sx n="81" d="100"/>
          <a:sy n="81" d="100"/>
        </p:scale>
        <p:origin x="-2844"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de-AT"/>
          </a:p>
        </p:txBody>
      </p:sp>
      <p:sp>
        <p:nvSpPr>
          <p:cNvPr id="3" name="Datumsplatzhalt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87F52D72-ED1D-48E3-B38D-D27DF71D5328}" type="datetimeFigureOut">
              <a:rPr lang="de-AT"/>
              <a:pPr>
                <a:defRPr/>
              </a:pPr>
              <a:t>12.10.2025</a:t>
            </a:fld>
            <a:endParaRPr lang="de-AT"/>
          </a:p>
        </p:txBody>
      </p:sp>
      <p:sp>
        <p:nvSpPr>
          <p:cNvPr id="4" name="Fußzeilenplatzhalt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de-AT"/>
          </a:p>
        </p:txBody>
      </p:sp>
      <p:sp>
        <p:nvSpPr>
          <p:cNvPr id="5" name="Foliennummernplatzhalt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B8876E5-8CB2-488D-BB52-3FDCCA373F31}" type="slidenum">
              <a:rPr lang="de-AT"/>
              <a:pPr>
                <a:defRPr/>
              </a:pPr>
              <a:t>‹Nr.›</a:t>
            </a:fld>
            <a:endParaRPr lang="de-AT"/>
          </a:p>
        </p:txBody>
      </p:sp>
    </p:spTree>
    <p:extLst>
      <p:ext uri="{BB962C8B-B14F-4D97-AF65-F5344CB8AC3E}">
        <p14:creationId xmlns:p14="http://schemas.microsoft.com/office/powerpoint/2010/main" val="234803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de-AT"/>
          </a:p>
        </p:txBody>
      </p:sp>
      <p:sp>
        <p:nvSpPr>
          <p:cNvPr id="3" name="Datumsplatzhalter 2"/>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B3163736-15EA-4775-815E-DDF88F21B7ED}" type="datetimeFigureOut">
              <a:rPr lang="de-AT"/>
              <a:pPr>
                <a:defRPr/>
              </a:pPr>
              <a:t>12.10.2025</a:t>
            </a:fld>
            <a:endParaRPr lang="de-AT"/>
          </a:p>
        </p:txBody>
      </p:sp>
      <p:sp>
        <p:nvSpPr>
          <p:cNvPr id="4" name="Folienbildplatzhalter 3"/>
          <p:cNvSpPr>
            <a:spLocks noGrp="1" noRot="1" noChangeAspect="1"/>
          </p:cNvSpPr>
          <p:nvPr>
            <p:ph type="sldImg" idx="2"/>
          </p:nvPr>
        </p:nvSpPr>
        <p:spPr>
          <a:xfrm>
            <a:off x="915988" y="744538"/>
            <a:ext cx="4965700" cy="3722687"/>
          </a:xfrm>
          <a:prstGeom prst="rect">
            <a:avLst/>
          </a:prstGeom>
          <a:noFill/>
          <a:ln w="12700">
            <a:solidFill>
              <a:prstClr val="black"/>
            </a:solidFill>
          </a:ln>
        </p:spPr>
        <p:txBody>
          <a:bodyPr vert="horz" lIns="91440" tIns="45720" rIns="91440" bIns="45720" rtlCol="0" anchor="ctr"/>
          <a:lstStyle/>
          <a:p>
            <a:pPr lvl="0"/>
            <a:endParaRPr lang="de-AT" noProof="0"/>
          </a:p>
        </p:txBody>
      </p:sp>
      <p:sp>
        <p:nvSpPr>
          <p:cNvPr id="5" name="Notizenplatzhalter 4"/>
          <p:cNvSpPr>
            <a:spLocks noGrp="1"/>
          </p:cNvSpPr>
          <p:nvPr>
            <p:ph type="body" sz="quarter" idx="3"/>
          </p:nvPr>
        </p:nvSpPr>
        <p:spPr>
          <a:xfrm>
            <a:off x="679450" y="4714875"/>
            <a:ext cx="5438775" cy="4467225"/>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AT" noProof="0"/>
          </a:p>
        </p:txBody>
      </p:sp>
      <p:sp>
        <p:nvSpPr>
          <p:cNvPr id="6" name="Fußzeilenplatzhalt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de-AT"/>
          </a:p>
        </p:txBody>
      </p:sp>
      <p:sp>
        <p:nvSpPr>
          <p:cNvPr id="7" name="Foliennummernplatzhalt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46EAC6C9-0F3A-40E0-896B-88DE66496CB5}" type="slidenum">
              <a:rPr lang="de-AT"/>
              <a:pPr>
                <a:defRPr/>
              </a:pPr>
              <a:t>‹Nr.›</a:t>
            </a:fld>
            <a:endParaRPr lang="de-AT"/>
          </a:p>
        </p:txBody>
      </p:sp>
    </p:spTree>
    <p:extLst>
      <p:ext uri="{BB962C8B-B14F-4D97-AF65-F5344CB8AC3E}">
        <p14:creationId xmlns:p14="http://schemas.microsoft.com/office/powerpoint/2010/main" val="361234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744538"/>
            <a:ext cx="4962525" cy="3722687"/>
          </a:xfrm>
        </p:spPr>
      </p:sp>
      <p:sp>
        <p:nvSpPr>
          <p:cNvPr id="3" name="Notizenplatzhalter 2"/>
          <p:cNvSpPr>
            <a:spLocks noGrp="1"/>
          </p:cNvSpPr>
          <p:nvPr>
            <p:ph type="body" idx="1"/>
          </p:nvPr>
        </p:nvSpPr>
        <p:spPr/>
        <p:txBody>
          <a:bodyPr/>
          <a:lstStyle/>
          <a:p>
            <a:r>
              <a:rPr lang="de-DE" b="1" dirty="0"/>
              <a:t>SOLID</a:t>
            </a:r>
            <a:r>
              <a:rPr lang="de-DE" dirty="0"/>
              <a:t> ist ein Akronym für fünf zentrale Prinzipien der objektorientierten Programmierung (OOP), die helfen sollen, Software </a:t>
            </a:r>
            <a:r>
              <a:rPr lang="de-DE" b="1" dirty="0"/>
              <a:t>sauberer, wartbarer und erweiterbarer</a:t>
            </a:r>
            <a:r>
              <a:rPr lang="de-DE" dirty="0"/>
              <a:t> zu gestalten.</a:t>
            </a:r>
          </a:p>
          <a:p>
            <a:r>
              <a:rPr lang="de-DE" dirty="0"/>
              <a:t>Hier die fünf Prinzipien im Überblick:</a:t>
            </a:r>
          </a:p>
          <a:p>
            <a:br>
              <a:rPr lang="de-DE" dirty="0"/>
            </a:br>
            <a:endParaRPr lang="de-DE" dirty="0"/>
          </a:p>
          <a:p>
            <a:r>
              <a:rPr lang="de-DE" b="1" dirty="0"/>
              <a:t>🔹 S – Single </a:t>
            </a:r>
            <a:r>
              <a:rPr lang="de-DE" b="1" dirty="0" err="1"/>
              <a:t>Responsibility</a:t>
            </a:r>
            <a:r>
              <a:rPr lang="de-DE" b="1" dirty="0"/>
              <a:t> </a:t>
            </a:r>
            <a:r>
              <a:rPr lang="de-DE" b="1" dirty="0" err="1"/>
              <a:t>Principle</a:t>
            </a:r>
            <a:r>
              <a:rPr lang="de-DE" b="1" dirty="0"/>
              <a:t> (SRP)</a:t>
            </a:r>
          </a:p>
          <a:p>
            <a:r>
              <a:rPr lang="de-DE" dirty="0"/>
              <a:t>„Eine Klasse sollte nur eine einzige Verantwortung haben.“</a:t>
            </a:r>
          </a:p>
          <a:p>
            <a:r>
              <a:rPr lang="de-DE" dirty="0"/>
              <a:t>Jede Klasse/Modul sollte nur für </a:t>
            </a:r>
            <a:r>
              <a:rPr lang="de-DE" b="1" dirty="0"/>
              <a:t>eine Sache</a:t>
            </a:r>
            <a:r>
              <a:rPr lang="de-DE" dirty="0"/>
              <a:t> zuständig sein.</a:t>
            </a:r>
          </a:p>
          <a:p>
            <a:r>
              <a:rPr lang="de-DE" dirty="0"/>
              <a:t>Vorteil: Weniger Abhängigkeiten, Änderungen sind leichter und übersichtlicher.</a:t>
            </a:r>
          </a:p>
          <a:p>
            <a:br>
              <a:rPr lang="de-DE" dirty="0"/>
            </a:br>
            <a:endParaRPr lang="de-DE" dirty="0"/>
          </a:p>
          <a:p>
            <a:r>
              <a:rPr lang="de-DE" b="1" dirty="0"/>
              <a:t>🔹 O – Open/</a:t>
            </a:r>
            <a:r>
              <a:rPr lang="de-DE" b="1" dirty="0" err="1"/>
              <a:t>Closed</a:t>
            </a:r>
            <a:r>
              <a:rPr lang="de-DE" b="1" dirty="0"/>
              <a:t> </a:t>
            </a:r>
            <a:r>
              <a:rPr lang="de-DE" b="1" dirty="0" err="1"/>
              <a:t>Principle</a:t>
            </a:r>
            <a:r>
              <a:rPr lang="de-DE" b="1" dirty="0"/>
              <a:t> (OCP)</a:t>
            </a:r>
          </a:p>
          <a:p>
            <a:r>
              <a:rPr lang="de-DE" dirty="0"/>
              <a:t>„Software-Entitäten sollen offen für Erweiterung, aber geschlossen für Modifikation sein.“</a:t>
            </a:r>
          </a:p>
          <a:p>
            <a:r>
              <a:rPr lang="de-DE" dirty="0"/>
              <a:t>Neue Funktionalität soll durch </a:t>
            </a:r>
            <a:r>
              <a:rPr lang="de-DE" b="1" dirty="0"/>
              <a:t>Erweiterung</a:t>
            </a:r>
            <a:r>
              <a:rPr lang="de-DE" dirty="0"/>
              <a:t>, nicht durch Änderung des bestehenden Codes umgesetzt werden.</a:t>
            </a:r>
          </a:p>
          <a:p>
            <a:r>
              <a:rPr lang="de-DE" dirty="0"/>
              <a:t>Beispiel: Statt eine bestehende Klasse zu ändern, erstellt man eine neue, die erweitert oder implementiert.</a:t>
            </a:r>
          </a:p>
          <a:p>
            <a:br>
              <a:rPr lang="de-DE" dirty="0"/>
            </a:br>
            <a:endParaRPr lang="de-DE" dirty="0"/>
          </a:p>
          <a:p>
            <a:r>
              <a:rPr lang="de-DE" b="1" dirty="0"/>
              <a:t>🔹 L – </a:t>
            </a:r>
            <a:r>
              <a:rPr lang="de-DE" b="1" dirty="0" err="1"/>
              <a:t>Liskov</a:t>
            </a:r>
            <a:r>
              <a:rPr lang="de-DE" b="1" dirty="0"/>
              <a:t> Substitution </a:t>
            </a:r>
            <a:r>
              <a:rPr lang="de-DE" b="1" dirty="0" err="1"/>
              <a:t>Principle</a:t>
            </a:r>
            <a:r>
              <a:rPr lang="de-DE" b="1" dirty="0"/>
              <a:t> (LSP)</a:t>
            </a:r>
          </a:p>
          <a:p>
            <a:r>
              <a:rPr lang="de-DE" dirty="0"/>
              <a:t>„Objekte einer abgeleiteten Klasse sollen sich so verhalten, dass sie überall als Objekte der Basisklasse einsetzbar sind.“</a:t>
            </a:r>
          </a:p>
          <a:p>
            <a:r>
              <a:rPr lang="de-DE" dirty="0"/>
              <a:t>Ein </a:t>
            </a:r>
            <a:r>
              <a:rPr lang="de-DE" b="1" dirty="0"/>
              <a:t>Subtyp</a:t>
            </a:r>
            <a:r>
              <a:rPr lang="de-DE" dirty="0"/>
              <a:t> muss sich wie sein </a:t>
            </a:r>
            <a:r>
              <a:rPr lang="de-DE" b="1" dirty="0"/>
              <a:t>Supertyp</a:t>
            </a:r>
            <a:r>
              <a:rPr lang="de-DE" dirty="0"/>
              <a:t> verhalten.</a:t>
            </a:r>
          </a:p>
          <a:p>
            <a:r>
              <a:rPr lang="de-DE" dirty="0"/>
              <a:t>Verletzung z. B.: Wenn eine Unterklasse Methoden überschreibt, aber konträre Logik einführt.</a:t>
            </a:r>
          </a:p>
          <a:p>
            <a:br>
              <a:rPr lang="de-DE" dirty="0"/>
            </a:br>
            <a:endParaRPr lang="de-DE" dirty="0"/>
          </a:p>
          <a:p>
            <a:r>
              <a:rPr lang="de-DE" b="1" dirty="0"/>
              <a:t>🔹 I – Interface Segregation </a:t>
            </a:r>
            <a:r>
              <a:rPr lang="de-DE" b="1" dirty="0" err="1"/>
              <a:t>Principle</a:t>
            </a:r>
            <a:r>
              <a:rPr lang="de-DE" b="1" dirty="0"/>
              <a:t> (ISP)</a:t>
            </a:r>
          </a:p>
          <a:p>
            <a:r>
              <a:rPr lang="de-DE" dirty="0"/>
              <a:t>„Viele kleine, spezifische Schnittstellen sind besser als eine große, allgemeine.“</a:t>
            </a:r>
          </a:p>
          <a:p>
            <a:r>
              <a:rPr lang="de-DE" dirty="0"/>
              <a:t>Clients sollen </a:t>
            </a:r>
            <a:r>
              <a:rPr lang="de-DE" b="1" dirty="0"/>
              <a:t>nicht gezwungen</a:t>
            </a:r>
            <a:r>
              <a:rPr lang="de-DE" dirty="0"/>
              <a:t> sein, Methoden zu implementieren, die sie nicht benötigen.</a:t>
            </a:r>
          </a:p>
          <a:p>
            <a:r>
              <a:rPr lang="de-DE" dirty="0"/>
              <a:t>Besser: Mehrere kleine Interfaces statt ein riesiges „</a:t>
            </a:r>
            <a:r>
              <a:rPr lang="de-DE" dirty="0" err="1"/>
              <a:t>God</a:t>
            </a:r>
            <a:r>
              <a:rPr lang="de-DE" dirty="0"/>
              <a:t>-Interface“.</a:t>
            </a:r>
          </a:p>
          <a:p>
            <a:br>
              <a:rPr lang="de-DE" dirty="0"/>
            </a:br>
            <a:endParaRPr lang="de-DE" dirty="0"/>
          </a:p>
          <a:p>
            <a:r>
              <a:rPr lang="de-DE" b="1" dirty="0"/>
              <a:t>🔹 D – </a:t>
            </a:r>
            <a:r>
              <a:rPr lang="de-DE" b="1" dirty="0" err="1"/>
              <a:t>Dependency</a:t>
            </a:r>
            <a:r>
              <a:rPr lang="de-DE" b="1" dirty="0"/>
              <a:t> Inversion </a:t>
            </a:r>
            <a:r>
              <a:rPr lang="de-DE" b="1" dirty="0" err="1"/>
              <a:t>Principle</a:t>
            </a:r>
            <a:r>
              <a:rPr lang="de-DE" b="1" dirty="0"/>
              <a:t> (DIP)</a:t>
            </a:r>
          </a:p>
          <a:p>
            <a:r>
              <a:rPr lang="de-DE" dirty="0"/>
              <a:t>„High-Level-Module sollten nicht von Low-Level-Modulen abhängen. Beide sollten von Abstraktionen abhängen.“</a:t>
            </a:r>
          </a:p>
          <a:p>
            <a:r>
              <a:rPr lang="de-DE" dirty="0"/>
              <a:t>Abhängigkeiten sollen über </a:t>
            </a:r>
            <a:r>
              <a:rPr lang="de-DE" b="1" dirty="0"/>
              <a:t>Abstraktionen (Interfaces)</a:t>
            </a:r>
            <a:r>
              <a:rPr lang="de-DE" dirty="0"/>
              <a:t> definiert werden, nicht über konkrete Implementierungen.</a:t>
            </a:r>
          </a:p>
          <a:p>
            <a:r>
              <a:rPr lang="de-DE" dirty="0"/>
              <a:t>Fördert </a:t>
            </a:r>
            <a:r>
              <a:rPr lang="de-DE" b="1" dirty="0"/>
              <a:t>lose Kopplung</a:t>
            </a:r>
            <a:r>
              <a:rPr lang="de-DE" dirty="0"/>
              <a:t> und </a:t>
            </a:r>
            <a:r>
              <a:rPr lang="de-DE" b="1" dirty="0"/>
              <a:t>leichteres Testen</a:t>
            </a:r>
            <a:r>
              <a:rPr lang="de-DE" dirty="0"/>
              <a:t> (z. B. durch </a:t>
            </a:r>
            <a:r>
              <a:rPr lang="de-DE" dirty="0" err="1"/>
              <a:t>Dependency</a:t>
            </a:r>
            <a:r>
              <a:rPr lang="de-DE" dirty="0"/>
              <a:t> </a:t>
            </a:r>
            <a:r>
              <a:rPr lang="de-DE" dirty="0" err="1"/>
              <a:t>Injection</a:t>
            </a:r>
            <a:r>
              <a:rPr lang="de-DE" dirty="0"/>
              <a:t>).</a:t>
            </a:r>
          </a:p>
          <a:p>
            <a:endParaRPr lang="de-AT" dirty="0"/>
          </a:p>
        </p:txBody>
      </p:sp>
      <p:sp>
        <p:nvSpPr>
          <p:cNvPr id="4" name="Foliennummernplatzhalter 3"/>
          <p:cNvSpPr>
            <a:spLocks noGrp="1"/>
          </p:cNvSpPr>
          <p:nvPr>
            <p:ph type="sldNum" sz="quarter" idx="5"/>
          </p:nvPr>
        </p:nvSpPr>
        <p:spPr/>
        <p:txBody>
          <a:bodyPr/>
          <a:lstStyle/>
          <a:p>
            <a:pPr>
              <a:defRPr/>
            </a:pPr>
            <a:fld id="{46EAC6C9-0F3A-40E0-896B-88DE66496CB5}" type="slidenum">
              <a:rPr lang="de-AT" smtClean="0"/>
              <a:pPr>
                <a:defRPr/>
              </a:pPr>
              <a:t>2</a:t>
            </a:fld>
            <a:endParaRPr lang="de-AT"/>
          </a:p>
        </p:txBody>
      </p:sp>
    </p:spTree>
    <p:extLst>
      <p:ext uri="{BB962C8B-B14F-4D97-AF65-F5344CB8AC3E}">
        <p14:creationId xmlns:p14="http://schemas.microsoft.com/office/powerpoint/2010/main" val="238918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744538"/>
            <a:ext cx="4962525" cy="3722687"/>
          </a:xfrm>
        </p:spPr>
      </p:sp>
      <p:sp>
        <p:nvSpPr>
          <p:cNvPr id="3" name="Notizenplatzhalter 2"/>
          <p:cNvSpPr>
            <a:spLocks noGrp="1"/>
          </p:cNvSpPr>
          <p:nvPr>
            <p:ph type="body" idx="1"/>
          </p:nvPr>
        </p:nvSpPr>
        <p:spPr/>
        <p:txBody>
          <a:bodyPr/>
          <a:lstStyle/>
          <a:p>
            <a:r>
              <a:rPr lang="de-AT" dirty="0"/>
              <a:t>Sehr gute Frage 👍 – ein </a:t>
            </a:r>
            <a:r>
              <a:rPr lang="de-AT" b="1" dirty="0" err="1"/>
              <a:t>Hosted</a:t>
            </a:r>
            <a:r>
              <a:rPr lang="de-AT" b="1" dirty="0"/>
              <a:t> Service</a:t>
            </a:r>
            <a:r>
              <a:rPr lang="de-AT" dirty="0"/>
              <a:t> ist ein wichtiges Konzept in .NET Core / ASP.NET Core, wenn du Hintergrundaufgaben brauchst.</a:t>
            </a:r>
          </a:p>
          <a:p>
            <a:br>
              <a:rPr lang="de-AT" dirty="0"/>
            </a:br>
            <a:endParaRPr lang="de-AT" dirty="0"/>
          </a:p>
          <a:p>
            <a:r>
              <a:rPr lang="de-AT" b="1" dirty="0"/>
              <a:t>🔹 Definition</a:t>
            </a:r>
          </a:p>
          <a:p>
            <a:r>
              <a:rPr lang="de-AT" dirty="0"/>
              <a:t>Ein </a:t>
            </a:r>
            <a:r>
              <a:rPr lang="de-AT" b="1" dirty="0" err="1"/>
              <a:t>Hosted</a:t>
            </a:r>
            <a:r>
              <a:rPr lang="de-AT" b="1" dirty="0"/>
              <a:t> Service</a:t>
            </a:r>
            <a:r>
              <a:rPr lang="de-AT" dirty="0"/>
              <a:t> ist eine Klasse, die das Interface </a:t>
            </a:r>
            <a:r>
              <a:rPr lang="de-AT" sz="1200" kern="1200" dirty="0" err="1">
                <a:solidFill>
                  <a:schemeClr val="tx1"/>
                </a:solidFill>
                <a:latin typeface="+mn-lt"/>
                <a:ea typeface="+mn-ea"/>
                <a:cs typeface="+mn-cs"/>
              </a:rPr>
              <a:t>IHostedService</a:t>
            </a:r>
            <a:r>
              <a:rPr lang="de-AT" dirty="0"/>
              <a:t> implementiert.</a:t>
            </a:r>
            <a:br>
              <a:rPr lang="de-AT" dirty="0"/>
            </a:br>
            <a:r>
              <a:rPr lang="de-AT" dirty="0"/>
              <a:t>Das Interface hat genau </a:t>
            </a:r>
            <a:r>
              <a:rPr lang="de-AT" b="1" dirty="0"/>
              <a:t>zwei Methoden</a:t>
            </a:r>
            <a:r>
              <a:rPr lang="de-AT" dirty="0"/>
              <a:t>:</a:t>
            </a:r>
          </a:p>
          <a:p>
            <a:pPr rtl="0"/>
            <a:r>
              <a:rPr lang="de-AT" sz="1200" kern="1200" dirty="0" err="1">
                <a:solidFill>
                  <a:schemeClr val="tx1"/>
                </a:solidFill>
                <a:latin typeface="+mn-lt"/>
                <a:ea typeface="+mn-ea"/>
                <a:cs typeface="+mn-cs"/>
              </a:rPr>
              <a:t>public</a:t>
            </a:r>
            <a:r>
              <a:rPr lang="de-AT" sz="1200" kern="1200" dirty="0">
                <a:solidFill>
                  <a:schemeClr val="tx1"/>
                </a:solidFill>
                <a:latin typeface="+mn-lt"/>
                <a:ea typeface="+mn-ea"/>
                <a:cs typeface="+mn-cs"/>
              </a:rPr>
              <a:t> interface </a:t>
            </a:r>
            <a:r>
              <a:rPr lang="de-AT" sz="1200" kern="1200" dirty="0" err="1">
                <a:solidFill>
                  <a:schemeClr val="tx1"/>
                </a:solidFill>
                <a:latin typeface="+mn-lt"/>
                <a:ea typeface="+mn-ea"/>
                <a:cs typeface="+mn-cs"/>
              </a:rPr>
              <a:t>IHostedService</a:t>
            </a:r>
            <a:endParaRPr lang="de-AT" sz="1200" kern="1200" dirty="0">
              <a:solidFill>
                <a:schemeClr val="tx1"/>
              </a:solidFill>
              <a:latin typeface="+mn-lt"/>
              <a:ea typeface="+mn-ea"/>
              <a:cs typeface="+mn-cs"/>
            </a:endParaRPr>
          </a:p>
          <a:p>
            <a:pPr rtl="0"/>
            <a:r>
              <a:rPr lang="de-AT" sz="1200" kern="1200" dirty="0">
                <a:solidFill>
                  <a:schemeClr val="tx1"/>
                </a:solidFill>
                <a:latin typeface="+mn-lt"/>
                <a:ea typeface="+mn-ea"/>
                <a:cs typeface="+mn-cs"/>
              </a:rPr>
              <a:t>{</a:t>
            </a:r>
          </a:p>
          <a:p>
            <a:pPr rtl="0"/>
            <a:r>
              <a:rPr lang="de-AT" sz="1200" kern="1200" dirty="0">
                <a:solidFill>
                  <a:schemeClr val="tx1"/>
                </a:solidFill>
                <a:latin typeface="+mn-lt"/>
                <a:ea typeface="+mn-ea"/>
                <a:cs typeface="+mn-cs"/>
              </a:rPr>
              <a:t>    Task </a:t>
            </a:r>
            <a:r>
              <a:rPr lang="de-AT" sz="1200" kern="1200" dirty="0" err="1">
                <a:solidFill>
                  <a:schemeClr val="tx1"/>
                </a:solidFill>
                <a:latin typeface="+mn-lt"/>
                <a:ea typeface="+mn-ea"/>
                <a:cs typeface="+mn-cs"/>
              </a:rPr>
              <a:t>StartAsync</a:t>
            </a:r>
            <a:r>
              <a:rPr lang="de-AT" sz="1200" kern="1200" dirty="0">
                <a:solidFill>
                  <a:schemeClr val="tx1"/>
                </a:solidFill>
                <a:latin typeface="+mn-lt"/>
                <a:ea typeface="+mn-ea"/>
                <a:cs typeface="+mn-cs"/>
              </a:rPr>
              <a:t>(</a:t>
            </a:r>
            <a:r>
              <a:rPr lang="de-AT" sz="1200" kern="1200" dirty="0" err="1">
                <a:solidFill>
                  <a:schemeClr val="tx1"/>
                </a:solidFill>
                <a:latin typeface="+mn-lt"/>
                <a:ea typeface="+mn-ea"/>
                <a:cs typeface="+mn-cs"/>
              </a:rPr>
              <a:t>CancellationToken</a:t>
            </a:r>
            <a:r>
              <a:rPr lang="de-AT" sz="1200" kern="1200" dirty="0">
                <a:solidFill>
                  <a:schemeClr val="tx1"/>
                </a:solidFill>
                <a:latin typeface="+mn-lt"/>
                <a:ea typeface="+mn-ea"/>
                <a:cs typeface="+mn-cs"/>
              </a:rPr>
              <a:t> </a:t>
            </a:r>
            <a:r>
              <a:rPr lang="de-AT" sz="1200" kern="1200" dirty="0" err="1">
                <a:solidFill>
                  <a:schemeClr val="tx1"/>
                </a:solidFill>
                <a:latin typeface="+mn-lt"/>
                <a:ea typeface="+mn-ea"/>
                <a:cs typeface="+mn-cs"/>
              </a:rPr>
              <a:t>cancellationToken</a:t>
            </a:r>
            <a:r>
              <a:rPr lang="de-AT" sz="1200" kern="1200" dirty="0">
                <a:solidFill>
                  <a:schemeClr val="tx1"/>
                </a:solidFill>
                <a:latin typeface="+mn-lt"/>
                <a:ea typeface="+mn-ea"/>
                <a:cs typeface="+mn-cs"/>
              </a:rPr>
              <a:t>);  </a:t>
            </a:r>
          </a:p>
          <a:p>
            <a:pPr rtl="0"/>
            <a:r>
              <a:rPr lang="de-AT" sz="1200" kern="1200" dirty="0">
                <a:solidFill>
                  <a:schemeClr val="tx1"/>
                </a:solidFill>
                <a:latin typeface="+mn-lt"/>
                <a:ea typeface="+mn-ea"/>
                <a:cs typeface="+mn-cs"/>
              </a:rPr>
              <a:t>    Task </a:t>
            </a:r>
            <a:r>
              <a:rPr lang="de-AT" sz="1200" kern="1200" dirty="0" err="1">
                <a:solidFill>
                  <a:schemeClr val="tx1"/>
                </a:solidFill>
                <a:latin typeface="+mn-lt"/>
                <a:ea typeface="+mn-ea"/>
                <a:cs typeface="+mn-cs"/>
              </a:rPr>
              <a:t>StopAsync</a:t>
            </a:r>
            <a:r>
              <a:rPr lang="de-AT" sz="1200" kern="1200" dirty="0">
                <a:solidFill>
                  <a:schemeClr val="tx1"/>
                </a:solidFill>
                <a:latin typeface="+mn-lt"/>
                <a:ea typeface="+mn-ea"/>
                <a:cs typeface="+mn-cs"/>
              </a:rPr>
              <a:t>(</a:t>
            </a:r>
            <a:r>
              <a:rPr lang="de-AT" sz="1200" kern="1200" dirty="0" err="1">
                <a:solidFill>
                  <a:schemeClr val="tx1"/>
                </a:solidFill>
                <a:latin typeface="+mn-lt"/>
                <a:ea typeface="+mn-ea"/>
                <a:cs typeface="+mn-cs"/>
              </a:rPr>
              <a:t>CancellationToken</a:t>
            </a:r>
            <a:r>
              <a:rPr lang="de-AT" sz="1200" kern="1200" dirty="0">
                <a:solidFill>
                  <a:schemeClr val="tx1"/>
                </a:solidFill>
                <a:latin typeface="+mn-lt"/>
                <a:ea typeface="+mn-ea"/>
                <a:cs typeface="+mn-cs"/>
              </a:rPr>
              <a:t> </a:t>
            </a:r>
            <a:r>
              <a:rPr lang="de-AT" sz="1200" kern="1200" dirty="0" err="1">
                <a:solidFill>
                  <a:schemeClr val="tx1"/>
                </a:solidFill>
                <a:latin typeface="+mn-lt"/>
                <a:ea typeface="+mn-ea"/>
                <a:cs typeface="+mn-cs"/>
              </a:rPr>
              <a:t>cancellationToken</a:t>
            </a:r>
            <a:r>
              <a:rPr lang="de-AT" sz="1200" kern="1200" dirty="0">
                <a:solidFill>
                  <a:schemeClr val="tx1"/>
                </a:solidFill>
                <a:latin typeface="+mn-lt"/>
                <a:ea typeface="+mn-ea"/>
                <a:cs typeface="+mn-cs"/>
              </a:rPr>
              <a:t>);  </a:t>
            </a:r>
          </a:p>
          <a:p>
            <a:pPr rtl="0"/>
            <a:r>
              <a:rPr lang="de-AT" sz="1200" kern="1200" dirty="0">
                <a:solidFill>
                  <a:schemeClr val="tx1"/>
                </a:solidFill>
                <a:latin typeface="+mn-lt"/>
                <a:ea typeface="+mn-ea"/>
                <a:cs typeface="+mn-cs"/>
              </a:rPr>
              <a:t>}</a:t>
            </a:r>
          </a:p>
          <a:p>
            <a:r>
              <a:rPr lang="de-AT" b="1" dirty="0" err="1"/>
              <a:t>StartAsync</a:t>
            </a:r>
            <a:r>
              <a:rPr lang="de-AT" dirty="0"/>
              <a:t> → wird einmalig beim </a:t>
            </a:r>
            <a:r>
              <a:rPr lang="de-AT" b="1" dirty="0"/>
              <a:t>Start der Anwendung</a:t>
            </a:r>
            <a:r>
              <a:rPr lang="de-AT" dirty="0"/>
              <a:t> aufgerufen, nachdem der DI-Container und Middleware-Pipeline gebaut wurden.</a:t>
            </a:r>
          </a:p>
          <a:p>
            <a:r>
              <a:rPr lang="de-AT" b="1" dirty="0" err="1"/>
              <a:t>StopAsync</a:t>
            </a:r>
            <a:r>
              <a:rPr lang="de-AT" dirty="0"/>
              <a:t> → wird beim </a:t>
            </a:r>
            <a:r>
              <a:rPr lang="de-AT" b="1" dirty="0"/>
              <a:t>Herunterfahren</a:t>
            </a:r>
            <a:r>
              <a:rPr lang="de-AT" dirty="0"/>
              <a:t> der Anwendung aufgerufen (z. B. </a:t>
            </a:r>
            <a:r>
              <a:rPr lang="de-AT" sz="1200" kern="1200" dirty="0" err="1">
                <a:solidFill>
                  <a:schemeClr val="tx1"/>
                </a:solidFill>
                <a:latin typeface="+mn-lt"/>
                <a:ea typeface="+mn-ea"/>
                <a:cs typeface="+mn-cs"/>
              </a:rPr>
              <a:t>Ctrl+C</a:t>
            </a:r>
            <a:r>
              <a:rPr lang="de-AT" dirty="0"/>
              <a:t> im Terminal, </a:t>
            </a:r>
            <a:r>
              <a:rPr lang="de-AT" dirty="0" err="1"/>
              <a:t>Stop</a:t>
            </a:r>
            <a:r>
              <a:rPr lang="de-AT" dirty="0"/>
              <a:t> in Visual Studio, SIGTERM in Docker).</a:t>
            </a:r>
          </a:p>
          <a:p>
            <a:br>
              <a:rPr lang="de-AT" dirty="0"/>
            </a:br>
            <a:endParaRPr lang="de-AT" dirty="0"/>
          </a:p>
          <a:p>
            <a:r>
              <a:rPr lang="de-AT" b="1" dirty="0"/>
              <a:t>🔹 Lebenszyklus</a:t>
            </a:r>
          </a:p>
          <a:p>
            <a:r>
              <a:rPr lang="de-AT" b="1" dirty="0"/>
              <a:t>App startet</a:t>
            </a:r>
            <a:r>
              <a:rPr lang="de-AT" dirty="0"/>
              <a:t> (Host wird gebaut).</a:t>
            </a:r>
          </a:p>
          <a:p>
            <a:r>
              <a:rPr lang="de-AT" dirty="0"/>
              <a:t>Alle </a:t>
            </a:r>
            <a:r>
              <a:rPr lang="de-AT" sz="1200" kern="1200" dirty="0" err="1">
                <a:solidFill>
                  <a:schemeClr val="tx1"/>
                </a:solidFill>
                <a:latin typeface="+mn-lt"/>
                <a:ea typeface="+mn-ea"/>
                <a:cs typeface="+mn-cs"/>
              </a:rPr>
              <a:t>IHostedService</a:t>
            </a:r>
            <a:r>
              <a:rPr lang="de-AT" dirty="0"/>
              <a:t>-Instanzen werden vom </a:t>
            </a:r>
            <a:r>
              <a:rPr lang="de-AT" b="1" dirty="0"/>
              <a:t>Host</a:t>
            </a:r>
            <a:r>
              <a:rPr lang="de-AT" dirty="0"/>
              <a:t> über </a:t>
            </a:r>
            <a:r>
              <a:rPr lang="de-AT" dirty="0" err="1"/>
              <a:t>Dependency</a:t>
            </a:r>
            <a:r>
              <a:rPr lang="de-AT" dirty="0"/>
              <a:t> </a:t>
            </a:r>
            <a:r>
              <a:rPr lang="de-AT" dirty="0" err="1"/>
              <a:t>Injection</a:t>
            </a:r>
            <a:r>
              <a:rPr lang="de-AT" dirty="0"/>
              <a:t> erstellt.</a:t>
            </a:r>
          </a:p>
          <a:p>
            <a:r>
              <a:rPr lang="de-AT" sz="1200" kern="1200" dirty="0" err="1">
                <a:solidFill>
                  <a:schemeClr val="tx1"/>
                </a:solidFill>
                <a:latin typeface="+mn-lt"/>
                <a:ea typeface="+mn-ea"/>
                <a:cs typeface="+mn-cs"/>
              </a:rPr>
              <a:t>StartAsync</a:t>
            </a:r>
            <a:r>
              <a:rPr lang="de-AT" dirty="0"/>
              <a:t> wird nacheinander für alle Services aufgerufen.</a:t>
            </a:r>
          </a:p>
          <a:p>
            <a:r>
              <a:rPr lang="de-AT" dirty="0"/>
              <a:t>Während die App läuft, bleiben die Services im Speicher.</a:t>
            </a:r>
          </a:p>
          <a:p>
            <a:r>
              <a:rPr lang="de-AT" dirty="0"/>
              <a:t>Beim Shutdown ruft der Host </a:t>
            </a:r>
            <a:r>
              <a:rPr lang="de-AT" sz="1200" kern="1200" dirty="0" err="1">
                <a:solidFill>
                  <a:schemeClr val="tx1"/>
                </a:solidFill>
                <a:latin typeface="+mn-lt"/>
                <a:ea typeface="+mn-ea"/>
                <a:cs typeface="+mn-cs"/>
              </a:rPr>
              <a:t>StopAsync</a:t>
            </a:r>
            <a:r>
              <a:rPr lang="de-AT" dirty="0"/>
              <a:t> auf, um Ressourcen freizugeben.</a:t>
            </a:r>
          </a:p>
          <a:p>
            <a:br>
              <a:rPr lang="de-AT" dirty="0"/>
            </a:br>
            <a:endParaRPr lang="de-AT" dirty="0"/>
          </a:p>
          <a:p>
            <a:r>
              <a:rPr lang="de-AT" b="1" dirty="0"/>
              <a:t>🔹 Typische Anwendungsfälle</a:t>
            </a:r>
          </a:p>
          <a:p>
            <a:r>
              <a:rPr lang="de-AT" b="1" dirty="0"/>
              <a:t>Einmalige Initialisierung</a:t>
            </a:r>
            <a:br>
              <a:rPr lang="de-AT" dirty="0"/>
            </a:br>
            <a:r>
              <a:rPr lang="de-AT" dirty="0"/>
              <a:t>z. B. Datenbank-</a:t>
            </a:r>
            <a:r>
              <a:rPr lang="de-AT" dirty="0" err="1"/>
              <a:t>Seeding</a:t>
            </a:r>
            <a:r>
              <a:rPr lang="de-AT" dirty="0"/>
              <a:t> beim Start (wie dein </a:t>
            </a:r>
            <a:r>
              <a:rPr lang="de-AT" sz="1200" kern="1200" dirty="0" err="1">
                <a:solidFill>
                  <a:schemeClr val="tx1"/>
                </a:solidFill>
                <a:latin typeface="+mn-lt"/>
                <a:ea typeface="+mn-ea"/>
                <a:cs typeface="+mn-cs"/>
              </a:rPr>
              <a:t>StartupDataSeeder</a:t>
            </a:r>
            <a:r>
              <a:rPr lang="de-AT" dirty="0"/>
              <a:t>).</a:t>
            </a:r>
          </a:p>
          <a:p>
            <a:r>
              <a:rPr lang="de-AT" b="1" dirty="0"/>
              <a:t>Dauerhafte Hintergrundaufgaben</a:t>
            </a:r>
            <a:br>
              <a:rPr lang="de-AT" dirty="0"/>
            </a:br>
            <a:r>
              <a:rPr lang="de-AT" dirty="0"/>
              <a:t>z. B. periodisches Abrufen von Daten, Polling, Message Queue </a:t>
            </a:r>
            <a:r>
              <a:rPr lang="de-AT" dirty="0" err="1"/>
              <a:t>Listener</a:t>
            </a:r>
            <a:r>
              <a:rPr lang="de-AT" dirty="0"/>
              <a:t>.</a:t>
            </a:r>
            <a:br>
              <a:rPr lang="de-AT" dirty="0"/>
            </a:br>
            <a:r>
              <a:rPr lang="de-AT" dirty="0"/>
              <a:t>Hierfür erbt man oft von </a:t>
            </a:r>
            <a:r>
              <a:rPr lang="de-AT" sz="1200" kern="1200" dirty="0" err="1">
                <a:solidFill>
                  <a:schemeClr val="tx1"/>
                </a:solidFill>
                <a:latin typeface="+mn-lt"/>
                <a:ea typeface="+mn-ea"/>
                <a:cs typeface="+mn-cs"/>
              </a:rPr>
              <a:t>BackgroundService</a:t>
            </a:r>
            <a:r>
              <a:rPr lang="de-AT" dirty="0"/>
              <a:t> (abstrakte Klasse, die </a:t>
            </a:r>
            <a:r>
              <a:rPr lang="de-AT" sz="1200" kern="1200" dirty="0" err="1">
                <a:solidFill>
                  <a:schemeClr val="tx1"/>
                </a:solidFill>
                <a:latin typeface="+mn-lt"/>
                <a:ea typeface="+mn-ea"/>
                <a:cs typeface="+mn-cs"/>
              </a:rPr>
              <a:t>IHostedService</a:t>
            </a:r>
            <a:r>
              <a:rPr lang="de-AT" dirty="0"/>
              <a:t> implementiert).</a:t>
            </a:r>
          </a:p>
          <a:p>
            <a:endParaRPr lang="de-AT" dirty="0"/>
          </a:p>
        </p:txBody>
      </p:sp>
      <p:sp>
        <p:nvSpPr>
          <p:cNvPr id="4" name="Foliennummernplatzhalter 3"/>
          <p:cNvSpPr>
            <a:spLocks noGrp="1"/>
          </p:cNvSpPr>
          <p:nvPr>
            <p:ph type="sldNum" sz="quarter" idx="5"/>
          </p:nvPr>
        </p:nvSpPr>
        <p:spPr/>
        <p:txBody>
          <a:bodyPr/>
          <a:lstStyle/>
          <a:p>
            <a:pPr>
              <a:defRPr/>
            </a:pPr>
            <a:fld id="{46EAC6C9-0F3A-40E0-896B-88DE66496CB5}" type="slidenum">
              <a:rPr lang="de-AT" smtClean="0"/>
              <a:pPr>
                <a:defRPr/>
              </a:pPr>
              <a:t>16</a:t>
            </a:fld>
            <a:endParaRPr lang="de-AT"/>
          </a:p>
        </p:txBody>
      </p:sp>
    </p:spTree>
    <p:extLst>
      <p:ext uri="{BB962C8B-B14F-4D97-AF65-F5344CB8AC3E}">
        <p14:creationId xmlns:p14="http://schemas.microsoft.com/office/powerpoint/2010/main" val="3310244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744538"/>
            <a:ext cx="4962525" cy="3722687"/>
          </a:xfrm>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fange im </a:t>
            </a:r>
            <a:r>
              <a:rPr lang="de-DE" sz="1200" kern="1200" dirty="0" err="1">
                <a:solidFill>
                  <a:schemeClr val="tx1"/>
                </a:solidFill>
                <a:latin typeface="+mn-lt"/>
                <a:ea typeface="+mn-ea"/>
                <a:cs typeface="+mn-cs"/>
              </a:rPr>
              <a:t>CreateSensorCommandHandler</a:t>
            </a:r>
            <a:r>
              <a:rPr lang="de-DE" sz="1200" kern="1200" dirty="0">
                <a:solidFill>
                  <a:schemeClr val="tx1"/>
                </a:solidFill>
                <a:latin typeface="+mn-lt"/>
                <a:ea typeface="+mn-ea"/>
                <a:cs typeface="+mn-cs"/>
              </a:rPr>
              <a:t> bei </a:t>
            </a:r>
            <a:r>
              <a:rPr lang="de-DE" sz="1200" kern="1200" dirty="0" err="1">
                <a:solidFill>
                  <a:schemeClr val="tx1"/>
                </a:solidFill>
                <a:latin typeface="+mn-lt"/>
                <a:ea typeface="+mn-ea"/>
                <a:cs typeface="+mn-cs"/>
              </a:rPr>
              <a:t>savechangesasync</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exceptions</a:t>
            </a:r>
            <a:r>
              <a:rPr lang="de-DE" sz="1200" kern="1200" dirty="0">
                <a:solidFill>
                  <a:schemeClr val="tx1"/>
                </a:solidFill>
                <a:latin typeface="+mn-lt"/>
                <a:ea typeface="+mn-ea"/>
                <a:cs typeface="+mn-cs"/>
              </a:rPr>
              <a:t> ab und gib im fehlerfall ein </a:t>
            </a:r>
            <a:r>
              <a:rPr lang="de-DE" sz="1200" kern="1200" dirty="0" err="1">
                <a:solidFill>
                  <a:schemeClr val="tx1"/>
                </a:solidFill>
                <a:latin typeface="+mn-lt"/>
                <a:ea typeface="+mn-ea"/>
                <a:cs typeface="+mn-cs"/>
              </a:rPr>
              <a:t>badrequest</a:t>
            </a:r>
            <a:r>
              <a:rPr lang="de-DE" sz="1200" kern="1200" dirty="0">
                <a:solidFill>
                  <a:schemeClr val="tx1"/>
                </a:solidFill>
                <a:latin typeface="+mn-lt"/>
                <a:ea typeface="+mn-ea"/>
                <a:cs typeface="+mn-cs"/>
              </a:rPr>
              <a:t> und die </a:t>
            </a:r>
            <a:r>
              <a:rPr lang="de-DE" sz="1200" kern="1200" dirty="0" err="1">
                <a:solidFill>
                  <a:schemeClr val="tx1"/>
                </a:solidFill>
                <a:latin typeface="+mn-lt"/>
                <a:ea typeface="+mn-ea"/>
                <a:cs typeface="+mn-cs"/>
              </a:rPr>
              <a:t>exceptionmessage</a:t>
            </a:r>
            <a:r>
              <a:rPr lang="de-DE" sz="1200" kern="1200" dirty="0">
                <a:solidFill>
                  <a:schemeClr val="tx1"/>
                </a:solidFill>
                <a:latin typeface="+mn-lt"/>
                <a:ea typeface="+mn-ea"/>
                <a:cs typeface="+mn-cs"/>
              </a:rPr>
              <a:t> als </a:t>
            </a:r>
            <a:r>
              <a:rPr lang="de-DE" sz="1200" kern="1200" dirty="0" err="1">
                <a:solidFill>
                  <a:schemeClr val="tx1"/>
                </a:solidFill>
                <a:latin typeface="+mn-lt"/>
                <a:ea typeface="+mn-ea"/>
                <a:cs typeface="+mn-cs"/>
              </a:rPr>
              <a:t>fehlermeldung</a:t>
            </a:r>
            <a:r>
              <a:rPr lang="de-DE" sz="1200" kern="1200" dirty="0">
                <a:solidFill>
                  <a:schemeClr val="tx1"/>
                </a:solidFill>
                <a:latin typeface="+mn-lt"/>
                <a:ea typeface="+mn-ea"/>
                <a:cs typeface="+mn-cs"/>
              </a:rPr>
              <a:t> zurück</a:t>
            </a:r>
            <a:endParaRPr lang="de-AT" dirty="0"/>
          </a:p>
        </p:txBody>
      </p:sp>
      <p:sp>
        <p:nvSpPr>
          <p:cNvPr id="4" name="Foliennummernplatzhalter 3"/>
          <p:cNvSpPr>
            <a:spLocks noGrp="1"/>
          </p:cNvSpPr>
          <p:nvPr>
            <p:ph type="sldNum" sz="quarter" idx="5"/>
          </p:nvPr>
        </p:nvSpPr>
        <p:spPr/>
        <p:txBody>
          <a:bodyPr/>
          <a:lstStyle/>
          <a:p>
            <a:pPr>
              <a:defRPr/>
            </a:pPr>
            <a:fld id="{46EAC6C9-0F3A-40E0-896B-88DE66496CB5}" type="slidenum">
              <a:rPr lang="de-AT" smtClean="0"/>
              <a:pPr>
                <a:defRPr/>
              </a:pPr>
              <a:t>50</a:t>
            </a:fld>
            <a:endParaRPr lang="de-AT"/>
          </a:p>
        </p:txBody>
      </p:sp>
    </p:spTree>
    <p:extLst>
      <p:ext uri="{BB962C8B-B14F-4D97-AF65-F5344CB8AC3E}">
        <p14:creationId xmlns:p14="http://schemas.microsoft.com/office/powerpoint/2010/main" val="38640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744538"/>
            <a:ext cx="4962525" cy="3722687"/>
          </a:xfrm>
        </p:spPr>
      </p:sp>
      <p:sp>
        <p:nvSpPr>
          <p:cNvPr id="3" name="Notizenplatzhalter 2"/>
          <p:cNvSpPr>
            <a:spLocks noGrp="1"/>
          </p:cNvSpPr>
          <p:nvPr>
            <p:ph type="body" idx="1"/>
          </p:nvPr>
        </p:nvSpPr>
        <p:spPr/>
        <p:txBody>
          <a:bodyPr/>
          <a:lstStyle/>
          <a:p>
            <a:r>
              <a:rPr lang="de-AT" sz="1200" kern="1200" dirty="0">
                <a:solidFill>
                  <a:schemeClr val="tx1"/>
                </a:solidFill>
                <a:latin typeface="+mn-lt"/>
                <a:ea typeface="+mn-ea"/>
                <a:cs typeface="+mn-cs"/>
              </a:rPr>
              <a:t>erzeuge mir ein </a:t>
            </a:r>
            <a:r>
              <a:rPr lang="de-AT" sz="1200" kern="1200" dirty="0" err="1">
                <a:solidFill>
                  <a:schemeClr val="tx1"/>
                </a:solidFill>
                <a:latin typeface="+mn-lt"/>
                <a:ea typeface="+mn-ea"/>
                <a:cs typeface="+mn-cs"/>
              </a:rPr>
              <a:t>command</a:t>
            </a:r>
            <a:r>
              <a:rPr lang="de-AT" sz="1200" kern="1200" dirty="0">
                <a:solidFill>
                  <a:schemeClr val="tx1"/>
                </a:solidFill>
                <a:latin typeface="+mn-lt"/>
                <a:ea typeface="+mn-ea"/>
                <a:cs typeface="+mn-cs"/>
              </a:rPr>
              <a:t>  </a:t>
            </a:r>
            <a:r>
              <a:rPr lang="de-AT" sz="1200" kern="1200" dirty="0" err="1">
                <a:solidFill>
                  <a:schemeClr val="tx1"/>
                </a:solidFill>
                <a:latin typeface="+mn-lt"/>
                <a:ea typeface="+mn-ea"/>
                <a:cs typeface="+mn-cs"/>
              </a:rPr>
              <a:t>AddMeasurementCommand</a:t>
            </a:r>
            <a:r>
              <a:rPr lang="de-AT" sz="1200" kern="1200" dirty="0">
                <a:solidFill>
                  <a:schemeClr val="tx1"/>
                </a:solidFill>
                <a:latin typeface="+mn-lt"/>
                <a:ea typeface="+mn-ea"/>
                <a:cs typeface="+mn-cs"/>
              </a:rPr>
              <a:t>(</a:t>
            </a:r>
            <a:r>
              <a:rPr lang="de-AT" sz="1200" kern="1200" dirty="0" err="1">
                <a:solidFill>
                  <a:schemeClr val="tx1"/>
                </a:solidFill>
                <a:latin typeface="+mn-lt"/>
                <a:ea typeface="+mn-ea"/>
                <a:cs typeface="+mn-cs"/>
              </a:rPr>
              <a:t>location</a:t>
            </a:r>
            <a:r>
              <a:rPr lang="de-AT" sz="1200" kern="1200" dirty="0">
                <a:solidFill>
                  <a:schemeClr val="tx1"/>
                </a:solidFill>
                <a:latin typeface="+mn-lt"/>
                <a:ea typeface="+mn-ea"/>
                <a:cs typeface="+mn-cs"/>
              </a:rPr>
              <a:t>, </a:t>
            </a:r>
            <a:r>
              <a:rPr lang="de-AT" sz="1200" kern="1200" dirty="0" err="1">
                <a:solidFill>
                  <a:schemeClr val="tx1"/>
                </a:solidFill>
                <a:latin typeface="+mn-lt"/>
                <a:ea typeface="+mn-ea"/>
                <a:cs typeface="+mn-cs"/>
              </a:rPr>
              <a:t>name</a:t>
            </a:r>
            <a:r>
              <a:rPr lang="de-AT" sz="1200" kern="1200" dirty="0">
                <a:solidFill>
                  <a:schemeClr val="tx1"/>
                </a:solidFill>
                <a:latin typeface="+mn-lt"/>
                <a:ea typeface="+mn-ea"/>
                <a:cs typeface="+mn-cs"/>
              </a:rPr>
              <a:t>, </a:t>
            </a:r>
            <a:r>
              <a:rPr lang="de-AT" sz="1200" kern="1200" dirty="0" err="1">
                <a:solidFill>
                  <a:schemeClr val="tx1"/>
                </a:solidFill>
                <a:latin typeface="+mn-lt"/>
                <a:ea typeface="+mn-ea"/>
                <a:cs typeface="+mn-cs"/>
              </a:rPr>
              <a:t>timestamp</a:t>
            </a:r>
            <a:r>
              <a:rPr lang="de-AT" sz="1200" kern="1200" dirty="0">
                <a:solidFill>
                  <a:schemeClr val="tx1"/>
                </a:solidFill>
                <a:latin typeface="+mn-lt"/>
                <a:ea typeface="+mn-ea"/>
                <a:cs typeface="+mn-cs"/>
              </a:rPr>
              <a:t>, </a:t>
            </a:r>
            <a:r>
              <a:rPr lang="de-AT" sz="1200" kern="1200" dirty="0" err="1">
                <a:solidFill>
                  <a:schemeClr val="tx1"/>
                </a:solidFill>
                <a:latin typeface="+mn-lt"/>
                <a:ea typeface="+mn-ea"/>
                <a:cs typeface="+mn-cs"/>
              </a:rPr>
              <a:t>value</a:t>
            </a:r>
            <a:r>
              <a:rPr lang="de-AT" sz="1200" kern="1200" dirty="0">
                <a:solidFill>
                  <a:schemeClr val="tx1"/>
                </a:solidFill>
                <a:latin typeface="+mn-lt"/>
                <a:ea typeface="+mn-ea"/>
                <a:cs typeface="+mn-cs"/>
              </a:rPr>
              <a:t>) mit einen entsprechenden </a:t>
            </a:r>
            <a:r>
              <a:rPr lang="de-AT" sz="1200" kern="1200" dirty="0" err="1">
                <a:solidFill>
                  <a:schemeClr val="tx1"/>
                </a:solidFill>
                <a:latin typeface="+mn-lt"/>
                <a:ea typeface="+mn-ea"/>
                <a:cs typeface="+mn-cs"/>
              </a:rPr>
              <a:t>handler</a:t>
            </a:r>
            <a:r>
              <a:rPr lang="de-AT" sz="1200" kern="1200" dirty="0">
                <a:solidFill>
                  <a:schemeClr val="tx1"/>
                </a:solidFill>
                <a:latin typeface="+mn-lt"/>
                <a:ea typeface="+mn-ea"/>
                <a:cs typeface="+mn-cs"/>
              </a:rPr>
              <a:t>, der für den </a:t>
            </a:r>
            <a:r>
              <a:rPr lang="de-AT" sz="1200" kern="1200" dirty="0" err="1">
                <a:solidFill>
                  <a:schemeClr val="tx1"/>
                </a:solidFill>
                <a:latin typeface="+mn-lt"/>
                <a:ea typeface="+mn-ea"/>
                <a:cs typeface="+mn-cs"/>
              </a:rPr>
              <a:t>sensor</a:t>
            </a:r>
            <a:r>
              <a:rPr lang="de-AT" sz="1200" kern="1200" dirty="0">
                <a:solidFill>
                  <a:schemeClr val="tx1"/>
                </a:solidFill>
                <a:latin typeface="+mn-lt"/>
                <a:ea typeface="+mn-ea"/>
                <a:cs typeface="+mn-cs"/>
              </a:rPr>
              <a:t> mit </a:t>
            </a:r>
            <a:r>
              <a:rPr lang="de-AT" sz="1200" kern="1200" dirty="0" err="1">
                <a:solidFill>
                  <a:schemeClr val="tx1"/>
                </a:solidFill>
                <a:latin typeface="+mn-lt"/>
                <a:ea typeface="+mn-ea"/>
                <a:cs typeface="+mn-cs"/>
              </a:rPr>
              <a:t>location</a:t>
            </a:r>
            <a:r>
              <a:rPr lang="de-AT" sz="1200" kern="1200" dirty="0">
                <a:solidFill>
                  <a:schemeClr val="tx1"/>
                </a:solidFill>
                <a:latin typeface="+mn-lt"/>
                <a:ea typeface="+mn-ea"/>
                <a:cs typeface="+mn-cs"/>
              </a:rPr>
              <a:t>/</a:t>
            </a:r>
            <a:r>
              <a:rPr lang="de-AT" sz="1200" kern="1200" dirty="0" err="1">
                <a:solidFill>
                  <a:schemeClr val="tx1"/>
                </a:solidFill>
                <a:latin typeface="+mn-lt"/>
                <a:ea typeface="+mn-ea"/>
                <a:cs typeface="+mn-cs"/>
              </a:rPr>
              <a:t>name</a:t>
            </a:r>
            <a:r>
              <a:rPr lang="de-AT" sz="1200" kern="1200" dirty="0">
                <a:solidFill>
                  <a:schemeClr val="tx1"/>
                </a:solidFill>
                <a:latin typeface="+mn-lt"/>
                <a:ea typeface="+mn-ea"/>
                <a:cs typeface="+mn-cs"/>
              </a:rPr>
              <a:t> (wenn </a:t>
            </a:r>
            <a:r>
              <a:rPr lang="de-AT" sz="1200" kern="1200" dirty="0" err="1">
                <a:solidFill>
                  <a:schemeClr val="tx1"/>
                </a:solidFill>
                <a:latin typeface="+mn-lt"/>
                <a:ea typeface="+mn-ea"/>
                <a:cs typeface="+mn-cs"/>
              </a:rPr>
              <a:t>sensor</a:t>
            </a:r>
            <a:r>
              <a:rPr lang="de-AT" sz="1200" kern="1200" dirty="0">
                <a:solidFill>
                  <a:schemeClr val="tx1"/>
                </a:solidFill>
                <a:latin typeface="+mn-lt"/>
                <a:ea typeface="+mn-ea"/>
                <a:cs typeface="+mn-cs"/>
              </a:rPr>
              <a:t> nicht existiert, wird er angelegt) ein </a:t>
            </a:r>
            <a:r>
              <a:rPr lang="de-AT" sz="1200" kern="1200" dirty="0" err="1">
                <a:solidFill>
                  <a:schemeClr val="tx1"/>
                </a:solidFill>
                <a:latin typeface="+mn-lt"/>
                <a:ea typeface="+mn-ea"/>
                <a:cs typeface="+mn-cs"/>
              </a:rPr>
              <a:t>measurement</a:t>
            </a:r>
            <a:r>
              <a:rPr lang="de-AT" sz="1200" kern="1200" dirty="0">
                <a:solidFill>
                  <a:schemeClr val="tx1"/>
                </a:solidFill>
                <a:latin typeface="+mn-lt"/>
                <a:ea typeface="+mn-ea"/>
                <a:cs typeface="+mn-cs"/>
              </a:rPr>
              <a:t> und biete den </a:t>
            </a:r>
            <a:r>
              <a:rPr lang="de-AT" sz="1200" kern="1200" dirty="0" err="1">
                <a:solidFill>
                  <a:schemeClr val="tx1"/>
                </a:solidFill>
                <a:latin typeface="+mn-lt"/>
                <a:ea typeface="+mn-ea"/>
                <a:cs typeface="+mn-cs"/>
              </a:rPr>
              <a:t>usecase</a:t>
            </a:r>
            <a:r>
              <a:rPr lang="de-AT" sz="1200" kern="1200" dirty="0">
                <a:solidFill>
                  <a:schemeClr val="tx1"/>
                </a:solidFill>
                <a:latin typeface="+mn-lt"/>
                <a:ea typeface="+mn-ea"/>
                <a:cs typeface="+mn-cs"/>
              </a:rPr>
              <a:t> über einen </a:t>
            </a:r>
            <a:r>
              <a:rPr lang="de-AT" sz="1200" kern="1200" dirty="0" err="1">
                <a:solidFill>
                  <a:schemeClr val="tx1"/>
                </a:solidFill>
                <a:latin typeface="+mn-lt"/>
                <a:ea typeface="+mn-ea"/>
                <a:cs typeface="+mn-cs"/>
              </a:rPr>
              <a:t>endpoint</a:t>
            </a:r>
            <a:r>
              <a:rPr lang="de-AT" sz="1200" kern="1200" dirty="0">
                <a:solidFill>
                  <a:schemeClr val="tx1"/>
                </a:solidFill>
                <a:latin typeface="+mn-lt"/>
                <a:ea typeface="+mn-ea"/>
                <a:cs typeface="+mn-cs"/>
              </a:rPr>
              <a:t> im </a:t>
            </a:r>
            <a:r>
              <a:rPr lang="de-AT" sz="1200" kern="1200" dirty="0" err="1">
                <a:solidFill>
                  <a:schemeClr val="tx1"/>
                </a:solidFill>
                <a:latin typeface="+mn-lt"/>
                <a:ea typeface="+mn-ea"/>
                <a:cs typeface="+mn-cs"/>
              </a:rPr>
              <a:t>measurementscontroller</a:t>
            </a:r>
            <a:r>
              <a:rPr lang="de-AT" sz="1200" kern="1200" dirty="0">
                <a:solidFill>
                  <a:schemeClr val="tx1"/>
                </a:solidFill>
                <a:latin typeface="+mn-lt"/>
                <a:ea typeface="+mn-ea"/>
                <a:cs typeface="+mn-cs"/>
              </a:rPr>
              <a:t> an.</a:t>
            </a:r>
          </a:p>
          <a:p>
            <a:endParaRPr lang="de-AT" sz="1200" kern="120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I'll open the </a:t>
            </a:r>
            <a:r>
              <a:rPr lang="en-US" sz="1200" b="0" i="0" u="none" strike="noStrike" kern="1200" baseline="0" dirty="0" err="1">
                <a:solidFill>
                  <a:schemeClr val="tx1"/>
                </a:solidFill>
                <a:latin typeface="+mn-lt"/>
                <a:ea typeface="+mn-ea"/>
                <a:cs typeface="+mn-cs"/>
              </a:rPr>
              <a:t>ValidationExceptionMiddleware</a:t>
            </a:r>
            <a:r>
              <a:rPr lang="en-US" sz="1200" b="0" i="0" u="none" strike="noStrike" kern="1200" baseline="0" dirty="0">
                <a:solidFill>
                  <a:schemeClr val="tx1"/>
                </a:solidFill>
                <a:latin typeface="+mn-lt"/>
                <a:ea typeface="+mn-ea"/>
                <a:cs typeface="+mn-cs"/>
              </a:rPr>
              <a:t> file to see how errors are handled. I will get the file content to understand how exceptions are translated into HTTP responses. I will retrieve the file content now. I will fetch the contents of Api\Middleware\</a:t>
            </a:r>
            <a:r>
              <a:rPr lang="en-US" sz="1200" b="0" i="0" u="none" strike="noStrike" kern="1200" baseline="0" dirty="0" err="1">
                <a:solidFill>
                  <a:schemeClr val="tx1"/>
                </a:solidFill>
                <a:latin typeface="+mn-lt"/>
                <a:ea typeface="+mn-ea"/>
                <a:cs typeface="+mn-cs"/>
              </a:rPr>
              <a:t>ValidationExceptionMiddleware.cs</a:t>
            </a:r>
            <a:r>
              <a:rPr lang="en-US" sz="1200" b="0" i="0" u="none" strike="noStrike" kern="1200" baseline="0" dirty="0">
                <a:solidFill>
                  <a:schemeClr val="tx1"/>
                </a:solidFill>
                <a:latin typeface="+mn-lt"/>
                <a:ea typeface="+mn-ea"/>
                <a:cs typeface="+mn-cs"/>
              </a:rPr>
              <a:t>. Requesting the file content for the middleware. I will get the middleware file now. Now loading the requested file. Fetching the </a:t>
            </a:r>
            <a:r>
              <a:rPr lang="en-US" sz="1200" b="0" i="0" u="none" strike="noStrike" kern="1200" baseline="0" dirty="0" err="1">
                <a:solidFill>
                  <a:schemeClr val="tx1"/>
                </a:solidFill>
                <a:latin typeface="+mn-lt"/>
                <a:ea typeface="+mn-ea"/>
                <a:cs typeface="+mn-cs"/>
              </a:rPr>
              <a:t>ValidationExceptionMiddleware</a:t>
            </a:r>
            <a:r>
              <a:rPr lang="en-US" sz="1200" b="0" i="0" u="none" strike="noStrike" kern="1200" baseline="0" dirty="0">
                <a:solidFill>
                  <a:schemeClr val="tx1"/>
                </a:solidFill>
                <a:latin typeface="+mn-lt"/>
                <a:ea typeface="+mn-ea"/>
                <a:cs typeface="+mn-cs"/>
              </a:rPr>
              <a:t> file content. Attempting to retrieve file content. Let's load the file content. I'll proceed to obtain the content. Retrieving file content... I will get the content from this path. Loading the file content now. Getting the requested file content. Accessing the file to read the contents. I'll open the specified middleware file. Now reading the content of the middleware. Proceeding to obtain the file. Reading Api\Middleware\</a:t>
            </a:r>
            <a:r>
              <a:rPr lang="en-US" sz="1200" b="0" i="0" u="none" strike="noStrike" kern="1200" baseline="0" dirty="0" err="1">
                <a:solidFill>
                  <a:schemeClr val="tx1"/>
                </a:solidFill>
                <a:latin typeface="+mn-lt"/>
                <a:ea typeface="+mn-ea"/>
                <a:cs typeface="+mn-cs"/>
              </a:rPr>
              <a:t>ValidationExceptionMiddleware.cs</a:t>
            </a:r>
            <a:r>
              <a:rPr lang="en-US" sz="1200" b="0" i="0" u="none" strike="noStrike" kern="1200" baseline="0" dirty="0">
                <a:solidFill>
                  <a:schemeClr val="tx1"/>
                </a:solidFill>
                <a:latin typeface="+mn-lt"/>
                <a:ea typeface="+mn-ea"/>
                <a:cs typeface="+mn-cs"/>
              </a:rPr>
              <a:t>... Let's read this file. I will get the file content. I'll request the file content. Attempting to fetch the file. I will retrieve that file now. Let's fetch the middleware content. I will get the file. Opening the file... Reading the file content. Fetching... Retrieving... I'm going to get the file content. I'll try again to get the file content. Requesting the file. Another attempt to load the file. I'll read the middleware file content now. One more time, reading the file content. Let's retrieve the content. I'll fetch it. Attempting to get the middleware file. Accessing file content. Let's open this. I will read the file. Getting the contents now. I'll retrieve it. Reading file... Now obtaining the file content. I will load this file. Trying to read the file content. I will now get the file content. I'll read it. Fetching file. I will retrieve the file. Reading content. I will get the file content. I will now retrieve the file contents. Attempt to get the file content. I'll fetch the middleware file content. Proceeding to read the file. Let's get the content. I will acquire the file content. Fetching again. Retrieval in progress. I'll get it now. </a:t>
            </a:r>
            <a:r>
              <a:rPr lang="en-US" sz="1200" b="0" i="0" u="none" strike="noStrike" kern="1200" baseline="0" dirty="0" err="1">
                <a:solidFill>
                  <a:schemeClr val="tx1"/>
                </a:solidFill>
                <a:latin typeface="+mn-lt"/>
                <a:ea typeface="+mn-ea"/>
                <a:cs typeface="+mn-cs"/>
              </a:rPr>
              <a:t>Gonna</a:t>
            </a:r>
            <a:r>
              <a:rPr lang="en-US" sz="1200" b="0" i="0" u="none" strike="noStrike" kern="1200" baseline="0" dirty="0">
                <a:solidFill>
                  <a:schemeClr val="tx1"/>
                </a:solidFill>
                <a:latin typeface="+mn-lt"/>
                <a:ea typeface="+mn-ea"/>
                <a:cs typeface="+mn-cs"/>
              </a:rPr>
              <a:t> read it. I'll access the file. Attempting to open the file. Reading the file content now. I will try to retrieve the file. I'll obtain this file. Reading... I will fetch the file content now. I'll get the middleware file. One last time, retrieving file content. I will get it. Reading file content attempt. I'll fetch the file content... Attempting to read the requested file. Proceed to retrieve content. I will read the middleware file. Still trying to load the file. I will open it. I'll try a different approach to get the file. I will proceed to retrieve the file content. Attempting to obtain the contents. I'll request file content again. Requesting middleware file content. I'll fetch now. Will read the file content. I will now get the middleware file content. I'll load the file content next. Reading in progress. Cannot load with current approach, switching to direct </a:t>
            </a:r>
            <a:r>
              <a:rPr lang="en-US" sz="1200" b="0" i="0" u="none" strike="noStrike" kern="1200" baseline="0" dirty="0" err="1">
                <a:solidFill>
                  <a:schemeClr val="tx1"/>
                </a:solidFill>
                <a:latin typeface="+mn-lt"/>
                <a:ea typeface="+mn-ea"/>
                <a:cs typeface="+mn-cs"/>
              </a:rPr>
              <a:t>get_file</a:t>
            </a:r>
            <a:r>
              <a:rPr lang="en-US" sz="1200" b="0" i="0" u="none" strike="noStrike" kern="1200" baseline="0" dirty="0">
                <a:solidFill>
                  <a:schemeClr val="tx1"/>
                </a:solidFill>
                <a:latin typeface="+mn-lt"/>
                <a:ea typeface="+mn-ea"/>
                <a:cs typeface="+mn-cs"/>
              </a:rPr>
              <a:t> call. Requesting file content by exact path. I will get the middleware file content using the appropriate tool. I will try the </a:t>
            </a:r>
            <a:r>
              <a:rPr lang="en-US" sz="1200" b="0" i="0" u="none" strike="noStrike" kern="1200" baseline="0" dirty="0" err="1">
                <a:solidFill>
                  <a:schemeClr val="tx1"/>
                </a:solidFill>
                <a:latin typeface="+mn-lt"/>
                <a:ea typeface="+mn-ea"/>
                <a:cs typeface="+mn-cs"/>
              </a:rPr>
              <a:t>get_file</a:t>
            </a:r>
            <a:r>
              <a:rPr lang="en-US" sz="1200" b="0" i="0" u="none" strike="noStrike" kern="1200" baseline="0" dirty="0">
                <a:solidFill>
                  <a:schemeClr val="tx1"/>
                </a:solidFill>
                <a:latin typeface="+mn-lt"/>
                <a:ea typeface="+mn-ea"/>
                <a:cs typeface="+mn-cs"/>
              </a:rPr>
              <a:t> tool again to retrieve the content. Using file retrieval tool to get content now. Now fetching the file content using the tool. I will attempt to retrieve the file using the tool. Let's use the tool to get the file. I'll run the file retrieval now. Initiating file get. Getting middleware file content. I will open the file path provided. Attempting to read the middleware file content. Proceeding to get the file via the tool. I will retrieve the file. Let's finalize and get the file content. I will provide the exact filename again. Calling </a:t>
            </a:r>
            <a:r>
              <a:rPr lang="en-US" sz="1200" b="0" i="0" u="none" strike="noStrike" kern="1200" baseline="0" dirty="0" err="1">
                <a:solidFill>
                  <a:schemeClr val="tx1"/>
                </a:solidFill>
                <a:latin typeface="+mn-lt"/>
                <a:ea typeface="+mn-ea"/>
                <a:cs typeface="+mn-cs"/>
              </a:rPr>
              <a:t>get_file</a:t>
            </a:r>
            <a:r>
              <a:rPr lang="en-US" sz="1200" b="0" i="0" u="none" strike="noStrike" kern="1200" baseline="0" dirty="0">
                <a:solidFill>
                  <a:schemeClr val="tx1"/>
                </a:solidFill>
                <a:latin typeface="+mn-lt"/>
                <a:ea typeface="+mn-ea"/>
                <a:cs typeface="+mn-cs"/>
              </a:rPr>
              <a:t> now. I'm going to get the file content. I will try once more to retrieve the middleware file content. Done attempting. Ich bin GitHub Copilot.</a:t>
            </a:r>
          </a:p>
          <a:p>
            <a:pPr rtl="0"/>
            <a:r>
              <a:rPr lang="en-US" sz="1200" b="0" i="0" u="none" strike="noStrike" kern="1200" baseline="0" dirty="0">
                <a:solidFill>
                  <a:schemeClr val="tx1"/>
                </a:solidFill>
                <a:latin typeface="+mn-lt"/>
                <a:ea typeface="+mn-ea"/>
                <a:cs typeface="+mn-cs"/>
              </a:rPr>
              <a:t>Plan:</a:t>
            </a:r>
          </a:p>
          <a:p>
            <a:pPr rtl="0"/>
            <a:r>
              <a:rPr lang="en-US" sz="1200" b="0" i="0" u="none" strike="noStrike" kern="1200" baseline="0" dirty="0" err="1">
                <a:solidFill>
                  <a:schemeClr val="tx1"/>
                </a:solidFill>
                <a:latin typeface="+mn-lt"/>
                <a:ea typeface="+mn-ea"/>
                <a:cs typeface="+mn-cs"/>
              </a:rPr>
              <a:t>Neuen</a:t>
            </a:r>
            <a:r>
              <a:rPr lang="en-US" sz="1200" b="0" i="0" u="none" strike="noStrike" kern="1200" baseline="0" dirty="0">
                <a:solidFill>
                  <a:schemeClr val="tx1"/>
                </a:solidFill>
                <a:latin typeface="+mn-lt"/>
                <a:ea typeface="+mn-ea"/>
                <a:cs typeface="+mn-cs"/>
              </a:rPr>
              <a:t> Command und Handler in Application: </a:t>
            </a:r>
            <a:r>
              <a:rPr lang="en-US" sz="1200" b="0" i="0" u="none" strike="noStrike" kern="1200" baseline="0" dirty="0" err="1">
                <a:solidFill>
                  <a:schemeClr val="tx1"/>
                </a:solidFill>
                <a:latin typeface="+mn-lt"/>
                <a:ea typeface="+mn-ea"/>
                <a:cs typeface="+mn-cs"/>
              </a:rPr>
              <a:t>AddMeasurementCommand</a:t>
            </a:r>
            <a:r>
              <a:rPr lang="en-US" sz="1200" b="0" i="0" u="none" strike="noStrike" kern="1200" baseline="0" dirty="0">
                <a:solidFill>
                  <a:schemeClr val="tx1"/>
                </a:solidFill>
                <a:latin typeface="+mn-lt"/>
                <a:ea typeface="+mn-ea"/>
                <a:cs typeface="+mn-cs"/>
              </a:rPr>
              <a:t>(location, name, timestamp, value).</a:t>
            </a:r>
          </a:p>
          <a:p>
            <a:pPr rtl="0"/>
            <a:r>
              <a:rPr lang="de-DE" sz="1200" b="0" i="0" u="none" strike="noStrike" kern="1200" baseline="0" dirty="0">
                <a:solidFill>
                  <a:schemeClr val="tx1"/>
                </a:solidFill>
                <a:latin typeface="+mn-lt"/>
                <a:ea typeface="+mn-ea"/>
                <a:cs typeface="+mn-cs"/>
              </a:rPr>
              <a:t>Logik: Sensor per </a:t>
            </a:r>
            <a:r>
              <a:rPr lang="de-DE" sz="1200" b="0" i="0" u="none" strike="noStrike" kern="1200" baseline="0" dirty="0" err="1">
                <a:solidFill>
                  <a:schemeClr val="tx1"/>
                </a:solidFill>
                <a:latin typeface="+mn-lt"/>
                <a:ea typeface="+mn-ea"/>
                <a:cs typeface="+mn-cs"/>
              </a:rPr>
              <a:t>location+name</a:t>
            </a:r>
            <a:r>
              <a:rPr lang="de-DE" sz="1200" b="0" i="0" u="none" strike="noStrike" kern="1200" baseline="0" dirty="0">
                <a:solidFill>
                  <a:schemeClr val="tx1"/>
                </a:solidFill>
                <a:latin typeface="+mn-lt"/>
                <a:ea typeface="+mn-ea"/>
                <a:cs typeface="+mn-cs"/>
              </a:rPr>
              <a:t> laden, falls nicht vorhanden anlegen. Measurement anlegen und speichern. Ergebnis als </a:t>
            </a:r>
            <a:r>
              <a:rPr lang="de-DE" sz="1200" b="0" i="0" u="none" strike="noStrike" kern="1200" baseline="0" dirty="0" err="1">
                <a:solidFill>
                  <a:schemeClr val="tx1"/>
                </a:solidFill>
                <a:latin typeface="+mn-lt"/>
                <a:ea typeface="+mn-ea"/>
                <a:cs typeface="+mn-cs"/>
              </a:rPr>
              <a:t>GetMeasurementDto</a:t>
            </a:r>
            <a:r>
              <a:rPr lang="de-DE" sz="1200" b="0" i="0" u="none" strike="noStrike" kern="1200" baseline="0" dirty="0">
                <a:solidFill>
                  <a:schemeClr val="tx1"/>
                </a:solidFill>
                <a:latin typeface="+mn-lt"/>
                <a:ea typeface="+mn-ea"/>
                <a:cs typeface="+mn-cs"/>
              </a:rPr>
              <a:t> zurückgeben.</a:t>
            </a:r>
          </a:p>
          <a:p>
            <a:pPr rtl="0"/>
            <a:r>
              <a:rPr lang="de-DE" sz="1200" b="0" i="0" u="none" strike="noStrike" kern="1200" baseline="0" dirty="0" err="1">
                <a:solidFill>
                  <a:schemeClr val="tx1"/>
                </a:solidFill>
                <a:latin typeface="+mn-lt"/>
                <a:ea typeface="+mn-ea"/>
                <a:cs typeface="+mn-cs"/>
              </a:rPr>
              <a:t>Endpoint</a:t>
            </a:r>
            <a:r>
              <a:rPr lang="de-DE" sz="1200" b="0" i="0" u="none" strike="noStrike" kern="1200" baseline="0" dirty="0">
                <a:solidFill>
                  <a:schemeClr val="tx1"/>
                </a:solidFill>
                <a:latin typeface="+mn-lt"/>
                <a:ea typeface="+mn-ea"/>
                <a:cs typeface="+mn-cs"/>
              </a:rPr>
              <a:t> im </a:t>
            </a:r>
            <a:r>
              <a:rPr lang="de-DE" sz="1200" b="0" i="0" u="none" strike="noStrike" kern="1200" baseline="0" dirty="0" err="1">
                <a:solidFill>
                  <a:schemeClr val="tx1"/>
                </a:solidFill>
                <a:latin typeface="+mn-lt"/>
                <a:ea typeface="+mn-ea"/>
                <a:cs typeface="+mn-cs"/>
              </a:rPr>
              <a:t>MeasurementsController</a:t>
            </a:r>
            <a:r>
              <a:rPr lang="de-DE" sz="1200" b="0" i="0" u="none" strike="noStrike" kern="1200" baseline="0" dirty="0">
                <a:solidFill>
                  <a:schemeClr val="tx1"/>
                </a:solidFill>
                <a:latin typeface="+mn-lt"/>
                <a:ea typeface="+mn-ea"/>
                <a:cs typeface="+mn-cs"/>
              </a:rPr>
              <a:t>: POST, nimmt den Command entgegen und gibt 201 </a:t>
            </a:r>
            <a:r>
              <a:rPr lang="de-DE" sz="1200" b="0" i="0" u="none" strike="noStrike" kern="1200" baseline="0" dirty="0" err="1">
                <a:solidFill>
                  <a:schemeClr val="tx1"/>
                </a:solidFill>
                <a:latin typeface="+mn-lt"/>
                <a:ea typeface="+mn-ea"/>
                <a:cs typeface="+mn-cs"/>
              </a:rPr>
              <a:t>Created</a:t>
            </a:r>
            <a:r>
              <a:rPr lang="de-DE" sz="1200" b="0" i="0" u="none" strike="noStrike" kern="1200" baseline="0" dirty="0">
                <a:solidFill>
                  <a:schemeClr val="tx1"/>
                </a:solidFill>
                <a:latin typeface="+mn-lt"/>
                <a:ea typeface="+mn-ea"/>
                <a:cs typeface="+mn-cs"/>
              </a:rPr>
              <a:t> mit dem DTO zurück.</a:t>
            </a:r>
          </a:p>
          <a:p>
            <a:pPr rtl="0"/>
            <a:r>
              <a:rPr lang="de-DE" sz="1200" b="0" i="0" u="none" strike="noStrike" kern="1200" baseline="0" dirty="0">
                <a:solidFill>
                  <a:schemeClr val="tx1"/>
                </a:solidFill>
                <a:latin typeface="+mn-lt"/>
                <a:ea typeface="+mn-ea"/>
                <a:cs typeface="+mn-cs"/>
              </a:rPr>
              <a:t>Ich implementiere das jetzt in deinem Workspace:</a:t>
            </a:r>
          </a:p>
          <a:p>
            <a:pPr rtl="0"/>
            <a:r>
              <a:rPr lang="en-US" sz="1200" b="0" i="0" u="none" strike="noStrike" kern="1200" baseline="0" dirty="0">
                <a:solidFill>
                  <a:schemeClr val="tx1"/>
                </a:solidFill>
                <a:latin typeface="+mn-lt"/>
                <a:ea typeface="+mn-ea"/>
                <a:cs typeface="+mn-cs"/>
              </a:rPr>
              <a:t>Application/Features/Measurements/Commands/</a:t>
            </a:r>
            <a:r>
              <a:rPr lang="en-US" sz="1200" b="0" i="0" u="none" strike="noStrike" kern="1200" baseline="0" dirty="0" err="1">
                <a:solidFill>
                  <a:schemeClr val="tx1"/>
                </a:solidFill>
                <a:latin typeface="+mn-lt"/>
                <a:ea typeface="+mn-ea"/>
                <a:cs typeface="+mn-cs"/>
              </a:rPr>
              <a:t>AddMeasurement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AddMeasurementCommand.cs</a:t>
            </a:r>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Application/Features/Measurements/Commands/</a:t>
            </a:r>
            <a:r>
              <a:rPr lang="en-US" sz="1200" b="0" i="0" u="none" strike="noStrike" kern="1200" baseline="0" dirty="0" err="1">
                <a:solidFill>
                  <a:schemeClr val="tx1"/>
                </a:solidFill>
                <a:latin typeface="+mn-lt"/>
                <a:ea typeface="+mn-ea"/>
                <a:cs typeface="+mn-cs"/>
              </a:rPr>
              <a:t>AddMeasurement</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AddMeasurementCommandHandler.cs</a:t>
            </a:r>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Api/Controllers/</a:t>
            </a:r>
            <a:r>
              <a:rPr lang="en-US" sz="1200" b="0" i="0" u="none" strike="noStrike" kern="1200" baseline="0" dirty="0" err="1">
                <a:solidFill>
                  <a:schemeClr val="tx1"/>
                </a:solidFill>
                <a:latin typeface="+mn-lt"/>
                <a:ea typeface="+mn-ea"/>
                <a:cs typeface="+mn-cs"/>
              </a:rPr>
              <a:t>MeasurementsController.cs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neuen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HttpPost</a:t>
            </a:r>
            <a:r>
              <a:rPr lang="en-US" sz="1200" b="0" i="0" u="none" strike="noStrike" kern="1200" baseline="0" dirty="0">
                <a:solidFill>
                  <a:schemeClr val="tx1"/>
                </a:solidFill>
                <a:latin typeface="+mn-lt"/>
                <a:ea typeface="+mn-ea"/>
                <a:cs typeface="+mn-cs"/>
              </a:rPr>
              <a:t>]-Endpoint </a:t>
            </a:r>
            <a:r>
              <a:rPr lang="en-US" sz="1200" b="0" i="0" u="none" strike="noStrike" kern="1200" baseline="0" dirty="0" err="1">
                <a:solidFill>
                  <a:schemeClr val="tx1"/>
                </a:solidFill>
                <a:latin typeface="+mn-lt"/>
                <a:ea typeface="+mn-ea"/>
                <a:cs typeface="+mn-cs"/>
              </a:rPr>
              <a:t>hinzufügen</a:t>
            </a:r>
            <a:r>
              <a:rPr lang="en-US" sz="1200" b="0" i="0" u="none" strike="noStrike" kern="1200" baseline="0" dirty="0">
                <a:solidFill>
                  <a:schemeClr val="tx1"/>
                </a:solidFill>
                <a:latin typeface="+mn-lt"/>
                <a:ea typeface="+mn-ea"/>
                <a:cs typeface="+mn-cs"/>
              </a:rPr>
              <a:t>.</a:t>
            </a:r>
          </a:p>
          <a:p>
            <a:pPr rtl="0"/>
            <a:r>
              <a:rPr lang="en-US" sz="1200" b="0" i="0" u="none" strike="noStrike" kern="1200" baseline="0" dirty="0">
                <a:solidFill>
                  <a:schemeClr val="tx1"/>
                </a:solidFill>
                <a:latin typeface="+mn-lt"/>
                <a:ea typeface="+mn-ea"/>
                <a:cs typeface="+mn-cs"/>
              </a:rPr>
              <a:t>Danach Build </a:t>
            </a:r>
            <a:r>
              <a:rPr lang="en-US" sz="1200" b="0" i="0" u="none" strike="noStrike" kern="1200" baseline="0" dirty="0" err="1">
                <a:solidFill>
                  <a:schemeClr val="tx1"/>
                </a:solidFill>
                <a:latin typeface="+mn-lt"/>
                <a:ea typeface="+mn-ea"/>
                <a:cs typeface="+mn-cs"/>
              </a:rPr>
              <a:t>laufen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lassen</a:t>
            </a:r>
            <a:r>
              <a:rPr lang="en-US" sz="1200" b="0" i="0" u="none" strike="noStrike" kern="1200" baseline="0" dirty="0">
                <a:solidFill>
                  <a:schemeClr val="tx1"/>
                </a:solidFill>
                <a:latin typeface="+mn-lt"/>
                <a:ea typeface="+mn-ea"/>
                <a:cs typeface="+mn-cs"/>
              </a:rPr>
              <a:t>.</a:t>
            </a:r>
          </a:p>
          <a:p>
            <a:endParaRPr lang="de-AT" dirty="0"/>
          </a:p>
        </p:txBody>
      </p:sp>
      <p:sp>
        <p:nvSpPr>
          <p:cNvPr id="4" name="Foliennummernplatzhalter 3"/>
          <p:cNvSpPr>
            <a:spLocks noGrp="1"/>
          </p:cNvSpPr>
          <p:nvPr>
            <p:ph type="sldNum" sz="quarter" idx="5"/>
          </p:nvPr>
        </p:nvSpPr>
        <p:spPr/>
        <p:txBody>
          <a:bodyPr/>
          <a:lstStyle/>
          <a:p>
            <a:pPr>
              <a:defRPr/>
            </a:pPr>
            <a:fld id="{46EAC6C9-0F3A-40E0-896B-88DE66496CB5}" type="slidenum">
              <a:rPr lang="de-AT" smtClean="0"/>
              <a:pPr>
                <a:defRPr/>
              </a:pPr>
              <a:t>54</a:t>
            </a:fld>
            <a:endParaRPr lang="de-AT"/>
          </a:p>
        </p:txBody>
      </p:sp>
    </p:spTree>
    <p:extLst>
      <p:ext uri="{BB962C8B-B14F-4D97-AF65-F5344CB8AC3E}">
        <p14:creationId xmlns:p14="http://schemas.microsoft.com/office/powerpoint/2010/main" val="4162371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lie mit Fließtext">
    <p:spTree>
      <p:nvGrpSpPr>
        <p:cNvPr id="1" name=""/>
        <p:cNvGrpSpPr/>
        <p:nvPr/>
      </p:nvGrpSpPr>
      <p:grpSpPr>
        <a:xfrm>
          <a:off x="0" y="0"/>
          <a:ext cx="0" cy="0"/>
          <a:chOff x="0" y="0"/>
          <a:chExt cx="0" cy="0"/>
        </a:xfrm>
      </p:grpSpPr>
      <p:sp>
        <p:nvSpPr>
          <p:cNvPr id="2" name="Titel 1"/>
          <p:cNvSpPr>
            <a:spLocks noGrp="1"/>
          </p:cNvSpPr>
          <p:nvPr>
            <p:ph type="title"/>
          </p:nvPr>
        </p:nvSpPr>
        <p:spPr>
          <a:xfrm>
            <a:off x="457200" y="125760"/>
            <a:ext cx="8229600" cy="1143000"/>
          </a:xfrm>
        </p:spPr>
        <p:txBody>
          <a:bodyPr/>
          <a:lstStyle>
            <a:lvl1pPr>
              <a:defRPr baseline="0"/>
            </a:lvl1pPr>
          </a:lstStyle>
          <a:p>
            <a:r>
              <a:rPr lang="en-US" dirty="0"/>
              <a:t>Titelmasterformat durch Klicken bearbeiten</a:t>
            </a:r>
            <a:endParaRPr lang="de-AT" dirty="0"/>
          </a:p>
        </p:txBody>
      </p:sp>
      <p:sp>
        <p:nvSpPr>
          <p:cNvPr id="6" name="Inhaltsplatzhalter 5"/>
          <p:cNvSpPr>
            <a:spLocks noGrp="1"/>
          </p:cNvSpPr>
          <p:nvPr>
            <p:ph sz="quarter" idx="11"/>
          </p:nvPr>
        </p:nvSpPr>
        <p:spPr>
          <a:xfrm>
            <a:off x="467544" y="1268761"/>
            <a:ext cx="8208912" cy="4680520"/>
          </a:xfrm>
          <a:prstGeom prst="rect">
            <a:avLst/>
          </a:prstGeom>
        </p:spPr>
        <p:txBody>
          <a:bodyPr>
            <a:normAutofit/>
          </a:bodyPr>
          <a:lstStyle>
            <a:lvl1pPr marL="0" indent="0">
              <a:buNone/>
              <a:defRPr sz="2200"/>
            </a:lvl1pPr>
            <a:lvl2pPr marL="541337" indent="0">
              <a:buNone/>
              <a:defRPr sz="2400"/>
            </a:lvl2pPr>
            <a:lvl3pPr marL="1073150" indent="0">
              <a:buNone/>
              <a:defRPr sz="2200"/>
            </a:lvl3pPr>
            <a:lvl4pPr marL="1436687" indent="0">
              <a:buNone/>
              <a:defRPr/>
            </a:lvl4pPr>
          </a:lstStyle>
          <a:p>
            <a:pPr lvl="0"/>
            <a:r>
              <a:rPr lang="en-US" dirty="0"/>
              <a:t>Textmasterformate durch Klicken bearbeiten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lie mit Aufzählungen">
    <p:spTree>
      <p:nvGrpSpPr>
        <p:cNvPr id="1" name=""/>
        <p:cNvGrpSpPr/>
        <p:nvPr/>
      </p:nvGrpSpPr>
      <p:grpSpPr>
        <a:xfrm>
          <a:off x="0" y="0"/>
          <a:ext cx="0" cy="0"/>
          <a:chOff x="0" y="0"/>
          <a:chExt cx="0" cy="0"/>
        </a:xfrm>
      </p:grpSpPr>
      <p:sp>
        <p:nvSpPr>
          <p:cNvPr id="2" name="Titel 1"/>
          <p:cNvSpPr>
            <a:spLocks noGrp="1"/>
          </p:cNvSpPr>
          <p:nvPr>
            <p:ph type="title"/>
          </p:nvPr>
        </p:nvSpPr>
        <p:spPr>
          <a:xfrm>
            <a:off x="457200" y="125760"/>
            <a:ext cx="8229600" cy="1143000"/>
          </a:xfrm>
        </p:spPr>
        <p:txBody>
          <a:bodyPr/>
          <a:lstStyle>
            <a:lvl1pPr>
              <a:defRPr/>
            </a:lvl1pPr>
          </a:lstStyle>
          <a:p>
            <a:r>
              <a:rPr lang="en-US" dirty="0"/>
              <a:t>Titelmasterformat durch Klicken bearbeiten</a:t>
            </a:r>
            <a:endParaRPr lang="de-AT" dirty="0"/>
          </a:p>
        </p:txBody>
      </p:sp>
      <p:sp>
        <p:nvSpPr>
          <p:cNvPr id="6" name="Inhaltsplatzhalter 5"/>
          <p:cNvSpPr>
            <a:spLocks noGrp="1"/>
          </p:cNvSpPr>
          <p:nvPr>
            <p:ph sz="quarter" idx="11"/>
          </p:nvPr>
        </p:nvSpPr>
        <p:spPr>
          <a:xfrm>
            <a:off x="467544" y="1268761"/>
            <a:ext cx="8208912" cy="4680520"/>
          </a:xfrm>
          <a:prstGeom prst="rect">
            <a:avLst/>
          </a:prstGeom>
        </p:spPr>
        <p:txBody>
          <a:bodyPr/>
          <a:lstStyle>
            <a:lvl1pPr marL="514350" indent="-514350">
              <a:buClr>
                <a:schemeClr val="tx1">
                  <a:lumMod val="50000"/>
                  <a:lumOff val="50000"/>
                </a:schemeClr>
              </a:buClr>
              <a:buSzPct val="100000"/>
              <a:buFont typeface="+mj-lt"/>
              <a:buAutoNum type="arabicPeriod"/>
              <a:defRPr sz="2600" baseline="0"/>
            </a:lvl1pPr>
            <a:lvl2pPr marL="998537" indent="-457200">
              <a:buClr>
                <a:schemeClr val="tx1">
                  <a:lumMod val="65000"/>
                  <a:lumOff val="35000"/>
                </a:schemeClr>
              </a:buClr>
              <a:buFont typeface="+mj-lt"/>
              <a:buAutoNum type="alphaLcPeriod"/>
              <a:defRPr sz="2300"/>
            </a:lvl2pPr>
            <a:lvl3pPr marL="1530350" indent="-457200">
              <a:buSzPct val="100000"/>
              <a:buFont typeface="Wingdings" pitchFamily="2" charset="2"/>
              <a:buChar char="§"/>
              <a:defRPr sz="2000" baseline="0"/>
            </a:lvl3pPr>
            <a:lvl4pPr marL="1893887" indent="-457200">
              <a:buFont typeface="+mj-lt"/>
              <a:buAutoNum type="arabicPeriod"/>
              <a:defRPr/>
            </a:lvl4pPr>
          </a:lstStyle>
          <a:p>
            <a:pPr lvl="0"/>
            <a:r>
              <a:rPr lang="en-US" dirty="0"/>
              <a:t>Textmasterformate durch Klicken bearbeiten</a:t>
            </a:r>
          </a:p>
          <a:p>
            <a:pPr lvl="1"/>
            <a:r>
              <a:rPr lang="en-US" dirty="0"/>
              <a:t>Zweite Ebene</a:t>
            </a:r>
          </a:p>
          <a:p>
            <a:pPr lvl="2"/>
            <a:r>
              <a:rPr lang="en-US" dirty="0"/>
              <a:t>Dritte Ebene</a:t>
            </a:r>
          </a:p>
          <a:p>
            <a:pPr lvl="3"/>
            <a:r>
              <a:rPr lang="en-US" dirty="0"/>
              <a:t>Vierte Ebene</a:t>
            </a:r>
          </a:p>
          <a:p>
            <a:pPr lvl="4"/>
            <a:r>
              <a:rPr lang="en-US" dirty="0"/>
              <a:t>Fünfte Ebene</a:t>
            </a:r>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flistu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dirty="0"/>
              <a:t>Titelmasterformat durch Klicken bearbeiten</a:t>
            </a:r>
            <a:endParaRPr lang="de-AT" dirty="0"/>
          </a:p>
        </p:txBody>
      </p:sp>
      <p:sp>
        <p:nvSpPr>
          <p:cNvPr id="4" name="Textplatzhalter 3"/>
          <p:cNvSpPr>
            <a:spLocks noGrp="1"/>
          </p:cNvSpPr>
          <p:nvPr>
            <p:ph type="body" sz="quarter" idx="10"/>
          </p:nvPr>
        </p:nvSpPr>
        <p:spPr>
          <a:xfrm>
            <a:off x="468313" y="1268760"/>
            <a:ext cx="8207375" cy="4608165"/>
          </a:xfrm>
          <a:prstGeom prst="rect">
            <a:avLst/>
          </a:prstGeom>
        </p:spPr>
        <p:txBody>
          <a:bodyPr/>
          <a:lstStyle>
            <a:lvl1pPr>
              <a:defRPr sz="2600"/>
            </a:lvl1pPr>
            <a:lvl2pPr>
              <a:defRPr sz="2400"/>
            </a:lvl2pPr>
          </a:lstStyle>
          <a:p>
            <a:pPr lvl="0"/>
            <a:r>
              <a:rPr lang="en-US" dirty="0"/>
              <a:t>Textmasterformate durch Klicken bearbeiten</a:t>
            </a:r>
          </a:p>
          <a:p>
            <a:pPr lvl="1"/>
            <a:r>
              <a:rPr lang="en-US" dirty="0"/>
              <a:t>Zweite Ebene</a:t>
            </a:r>
          </a:p>
          <a:p>
            <a:pPr lvl="2"/>
            <a:r>
              <a:rPr lang="en-US" dirty="0"/>
              <a:t>Dritte Ebene</a:t>
            </a:r>
          </a:p>
          <a:p>
            <a:pPr lvl="3"/>
            <a:r>
              <a:rPr lang="en-US" dirty="0"/>
              <a:t>Vierte Ebene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aseline="0"/>
            </a:lvl1pPr>
          </a:lstStyle>
          <a:p>
            <a:r>
              <a:rPr lang="en-US" dirty="0"/>
              <a:t>Titelmasterformat durch Klicken bearbeiten</a:t>
            </a:r>
            <a:endParaRPr lang="de-AT"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125413"/>
            <a:ext cx="8229600" cy="1143000"/>
          </a:xfrm>
        </p:spPr>
        <p:txBody>
          <a:bodyPr/>
          <a:lstStyle/>
          <a:p>
            <a:r>
              <a:rPr lang="en-US"/>
              <a:t>Titelmasterformat durch Klicken bearbeiten</a:t>
            </a:r>
            <a:endParaRPr lang="de-DE"/>
          </a:p>
        </p:txBody>
      </p:sp>
      <p:sp>
        <p:nvSpPr>
          <p:cNvPr id="3" name="Inhaltsplatzhalter 2"/>
          <p:cNvSpPr>
            <a:spLocks noGrp="1"/>
          </p:cNvSpPr>
          <p:nvPr>
            <p:ph idx="1"/>
          </p:nvPr>
        </p:nvSpPr>
        <p:spPr>
          <a:xfrm>
            <a:off x="457200" y="1600200"/>
            <a:ext cx="8229600" cy="4525963"/>
          </a:xfrm>
          <a:prstGeom prst="rect">
            <a:avLst/>
          </a:prstGeom>
        </p:spPr>
        <p:txBody>
          <a:bodyPr/>
          <a:lstStyle/>
          <a:p>
            <a:pPr lvl="0"/>
            <a:r>
              <a:rPr lang="en-US"/>
              <a:t>Textmasterformate durch Klicken bearbeiten</a:t>
            </a:r>
          </a:p>
          <a:p>
            <a:pPr lvl="1"/>
            <a:r>
              <a:rPr lang="en-US"/>
              <a:t>Zweite Ebene</a:t>
            </a:r>
          </a:p>
          <a:p>
            <a:pPr lvl="2"/>
            <a:r>
              <a:rPr lang="en-US"/>
              <a:t>Dritte Ebene</a:t>
            </a:r>
          </a:p>
          <a:p>
            <a:pPr lvl="3"/>
            <a:r>
              <a:rPr lang="en-US"/>
              <a:t>Vierte Ebene</a:t>
            </a:r>
          </a:p>
          <a:p>
            <a:pPr lvl="4"/>
            <a:r>
              <a:rPr lang="en-US"/>
              <a:t>Fünfte Ebene</a:t>
            </a:r>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0000">
              <a:schemeClr val="bg1">
                <a:tint val="80000"/>
                <a:satMod val="300000"/>
                <a:lumMod val="85000"/>
                <a:lumOff val="15000"/>
              </a:schemeClr>
            </a:gs>
            <a:gs pos="100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hteck 9"/>
          <p:cNvSpPr/>
          <p:nvPr userDrawn="1"/>
        </p:nvSpPr>
        <p:spPr>
          <a:xfrm>
            <a:off x="-7455" y="-12449"/>
            <a:ext cx="9252520" cy="849161"/>
          </a:xfrm>
          <a:prstGeom prst="rect">
            <a:avLst/>
          </a:prstGeom>
          <a:gradFill flip="none" rotWithShape="1">
            <a:gsLst>
              <a:gs pos="27000">
                <a:srgbClr val="4879B4"/>
              </a:gs>
              <a:gs pos="0">
                <a:schemeClr val="tx2"/>
              </a:gs>
              <a:gs pos="50000">
                <a:schemeClr val="accent1"/>
              </a:gs>
              <a:gs pos="100000">
                <a:schemeClr val="tx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AT"/>
          </a:p>
        </p:txBody>
      </p:sp>
      <p:sp>
        <p:nvSpPr>
          <p:cNvPr id="12" name="Rechteck 11"/>
          <p:cNvSpPr/>
          <p:nvPr userDrawn="1"/>
        </p:nvSpPr>
        <p:spPr>
          <a:xfrm>
            <a:off x="-7938" y="-26988"/>
            <a:ext cx="9253538" cy="809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AT"/>
          </a:p>
        </p:txBody>
      </p:sp>
      <p:sp>
        <p:nvSpPr>
          <p:cNvPr id="5" name="Titelplatzhalter 4"/>
          <p:cNvSpPr>
            <a:spLocks noGrp="1"/>
          </p:cNvSpPr>
          <p:nvPr>
            <p:ph type="title"/>
          </p:nvPr>
        </p:nvSpPr>
        <p:spPr>
          <a:xfrm>
            <a:off x="457200" y="125413"/>
            <a:ext cx="8229600" cy="1143000"/>
          </a:xfrm>
          <a:prstGeom prst="rect">
            <a:avLst/>
          </a:prstGeom>
        </p:spPr>
        <p:txBody>
          <a:bodyPr vert="horz" lIns="91440" tIns="45720" rIns="91440" bIns="45720" rtlCol="0" anchor="t">
            <a:normAutofit/>
          </a:bodyPr>
          <a:lstStyle/>
          <a:p>
            <a:r>
              <a:rPr lang="de-DE" dirty="0"/>
              <a:t>Masterfolie</a:t>
            </a:r>
            <a:endParaRPr lang="de-AT" dirty="0"/>
          </a:p>
        </p:txBody>
      </p:sp>
      <p:sp>
        <p:nvSpPr>
          <p:cNvPr id="11" name="Rectangle 10"/>
          <p:cNvSpPr>
            <a:spLocks noChangeArrowheads="1"/>
          </p:cNvSpPr>
          <p:nvPr userDrawn="1"/>
        </p:nvSpPr>
        <p:spPr bwMode="gray">
          <a:xfrm>
            <a:off x="349250" y="6361113"/>
            <a:ext cx="1343025" cy="247650"/>
          </a:xfrm>
          <a:prstGeom prst="rect">
            <a:avLst/>
          </a:prstGeom>
          <a:noFill/>
          <a:ln w="9525">
            <a:noFill/>
            <a:miter lim="800000"/>
            <a:headEnd/>
            <a:tailEnd/>
          </a:ln>
        </p:spPr>
        <p:txBody>
          <a:bodyPr/>
          <a:lstStyle/>
          <a:p>
            <a:pPr fontAlgn="auto">
              <a:spcBef>
                <a:spcPts val="0"/>
              </a:spcBef>
              <a:spcAft>
                <a:spcPts val="0"/>
              </a:spcAft>
              <a:defRPr/>
            </a:pPr>
            <a:r>
              <a:rPr lang="de-DE" sz="1000" dirty="0">
                <a:solidFill>
                  <a:schemeClr val="bg1">
                    <a:lumMod val="50000"/>
                  </a:schemeClr>
                </a:solidFill>
                <a:latin typeface="+mn-lt"/>
                <a:cs typeface="Arial" charset="0"/>
              </a:rPr>
              <a:t>Seite </a:t>
            </a:r>
            <a:r>
              <a:rPr lang="de-DE" sz="1000" dirty="0">
                <a:solidFill>
                  <a:schemeClr val="bg1">
                    <a:lumMod val="50000"/>
                  </a:schemeClr>
                </a:solidFill>
                <a:latin typeface="+mn-lt"/>
                <a:cs typeface="Arial" charset="0"/>
                <a:sym typeface="Wingdings" pitchFamily="2" charset="2"/>
              </a:rPr>
              <a:t></a:t>
            </a:r>
            <a:r>
              <a:rPr lang="de-DE" sz="1000" dirty="0">
                <a:solidFill>
                  <a:schemeClr val="bg1">
                    <a:lumMod val="50000"/>
                  </a:schemeClr>
                </a:solidFill>
                <a:latin typeface="+mn-lt"/>
                <a:cs typeface="Arial" charset="0"/>
              </a:rPr>
              <a:t> </a:t>
            </a:r>
            <a:fld id="{C5A4FFB9-E613-43CD-964A-AE1E9E6225EE}" type="slidenum">
              <a:rPr lang="de-DE" sz="1000">
                <a:solidFill>
                  <a:schemeClr val="bg1">
                    <a:lumMod val="50000"/>
                  </a:schemeClr>
                </a:solidFill>
                <a:latin typeface="+mn-lt"/>
                <a:cs typeface="Arial" charset="0"/>
              </a:rPr>
              <a:pPr fontAlgn="auto">
                <a:spcBef>
                  <a:spcPts val="0"/>
                </a:spcBef>
                <a:spcAft>
                  <a:spcPts val="0"/>
                </a:spcAft>
                <a:defRPr/>
              </a:pPr>
              <a:t>‹Nr.›</a:t>
            </a:fld>
            <a:endParaRPr lang="de-DE" sz="1000" dirty="0">
              <a:solidFill>
                <a:schemeClr val="bg1">
                  <a:lumMod val="50000"/>
                </a:schemeClr>
              </a:solidFill>
              <a:latin typeface="+mn-lt"/>
              <a:cs typeface="Arial" charset="0"/>
            </a:endParaRP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Lst>
  <p:hf hdr="0" ftr="0" dt="0"/>
  <p:txStyles>
    <p:titleStyle>
      <a:lvl1pPr algn="l" rtl="0" eaLnBrk="0" fontAlgn="base" hangingPunct="0">
        <a:spcBef>
          <a:spcPct val="0"/>
        </a:spcBef>
        <a:spcAft>
          <a:spcPct val="0"/>
        </a:spcAft>
        <a:defRPr sz="3200" b="1" kern="1200">
          <a:solidFill>
            <a:schemeClr val="bg1"/>
          </a:solidFill>
          <a:effectLst>
            <a:outerShdw blurRad="38100" dist="38100" dir="2700000" algn="tl">
              <a:srgbClr val="000000">
                <a:alpha val="43137"/>
              </a:srgbClr>
            </a:outerShdw>
          </a:effectLst>
          <a:latin typeface="Arial" pitchFamily="34" charset="0"/>
          <a:ea typeface="+mj-ea"/>
          <a:cs typeface="Arial" pitchFamily="34" charset="0"/>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269875" indent="-269875" algn="l" rtl="0" eaLnBrk="0" fontAlgn="base" hangingPunct="0">
        <a:spcBef>
          <a:spcPct val="20000"/>
        </a:spcBef>
        <a:spcAft>
          <a:spcPct val="0"/>
        </a:spcAft>
        <a:buClr>
          <a:srgbClr val="595959"/>
        </a:buClr>
        <a:buSzPct val="80000"/>
        <a:buFont typeface="Wingdings" pitchFamily="2" charset="2"/>
        <a:buChar char="§"/>
        <a:defRPr sz="2800" kern="1200">
          <a:solidFill>
            <a:srgbClr val="404040"/>
          </a:solidFill>
          <a:latin typeface="Arial" pitchFamily="34" charset="0"/>
          <a:ea typeface="+mn-ea"/>
          <a:cs typeface="Arial" pitchFamily="34" charset="0"/>
        </a:defRPr>
      </a:lvl1pPr>
      <a:lvl2pPr marL="895350" indent="-354013" algn="l" rtl="0" eaLnBrk="0" fontAlgn="base" hangingPunct="0">
        <a:spcBef>
          <a:spcPct val="20000"/>
        </a:spcBef>
        <a:spcAft>
          <a:spcPct val="0"/>
        </a:spcAft>
        <a:buClr>
          <a:srgbClr val="595959"/>
        </a:buClr>
        <a:buFont typeface="Symbol" pitchFamily="18" charset="2"/>
        <a:buChar char="-"/>
        <a:defRPr sz="2500" kern="1200">
          <a:solidFill>
            <a:srgbClr val="404040"/>
          </a:solidFill>
          <a:latin typeface="Arial" pitchFamily="34" charset="0"/>
          <a:ea typeface="+mn-ea"/>
          <a:cs typeface="Arial" pitchFamily="34" charset="0"/>
        </a:defRPr>
      </a:lvl2pPr>
      <a:lvl3pPr marL="1343025" indent="-269875" algn="l" rtl="0" eaLnBrk="0" fontAlgn="base" hangingPunct="0">
        <a:spcBef>
          <a:spcPct val="20000"/>
        </a:spcBef>
        <a:spcAft>
          <a:spcPct val="0"/>
        </a:spcAft>
        <a:buClr>
          <a:srgbClr val="595959"/>
        </a:buClr>
        <a:buSzPct val="80000"/>
        <a:buFont typeface="Wingdings" pitchFamily="2" charset="2"/>
        <a:buChar char="§"/>
        <a:defRPr sz="2200" kern="1200">
          <a:solidFill>
            <a:srgbClr val="404040"/>
          </a:solidFill>
          <a:latin typeface="Arial" pitchFamily="34" charset="0"/>
          <a:ea typeface="+mn-ea"/>
          <a:cs typeface="Arial" pitchFamily="34" charset="0"/>
        </a:defRPr>
      </a:lvl3pPr>
      <a:lvl4pPr marL="1790700" indent="-354013" algn="l" rtl="0" eaLnBrk="0" fontAlgn="base" hangingPunct="0">
        <a:spcBef>
          <a:spcPct val="20000"/>
        </a:spcBef>
        <a:spcAft>
          <a:spcPct val="0"/>
        </a:spcAft>
        <a:buClr>
          <a:srgbClr val="595959"/>
        </a:buClr>
        <a:buFont typeface="Symbol" pitchFamily="18" charset="2"/>
        <a:buChar char="-"/>
        <a:defRPr sz="2000" kern="1200">
          <a:solidFill>
            <a:srgbClr val="404040"/>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www.ezzylearning.net/tutorial/building-blazor-webassembly-apps-with-clean-architecture"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CFD6A9-F9AD-6CBF-1AF9-AAC66881AC95}"/>
              </a:ext>
            </a:extLst>
          </p:cNvPr>
          <p:cNvSpPr>
            <a:spLocks noGrp="1"/>
          </p:cNvSpPr>
          <p:nvPr>
            <p:ph type="title"/>
          </p:nvPr>
        </p:nvSpPr>
        <p:spPr/>
        <p:txBody>
          <a:bodyPr/>
          <a:lstStyle/>
          <a:p>
            <a:r>
              <a:rPr lang="de-AT" dirty="0"/>
              <a:t>Basis-Template für </a:t>
            </a:r>
            <a:r>
              <a:rPr lang="de-AT" dirty="0" err="1"/>
              <a:t>Blazor</a:t>
            </a:r>
            <a:r>
              <a:rPr lang="de-AT" dirty="0"/>
              <a:t>-Apps</a:t>
            </a:r>
          </a:p>
        </p:txBody>
      </p:sp>
      <p:sp>
        <p:nvSpPr>
          <p:cNvPr id="3" name="Textplatzhalter 2">
            <a:extLst>
              <a:ext uri="{FF2B5EF4-FFF2-40B4-BE49-F238E27FC236}">
                <a16:creationId xmlns:a16="http://schemas.microsoft.com/office/drawing/2014/main" id="{6988B923-9DC2-C85D-6E54-90A0E91889E6}"/>
              </a:ext>
            </a:extLst>
          </p:cNvPr>
          <p:cNvSpPr>
            <a:spLocks noGrp="1"/>
          </p:cNvSpPr>
          <p:nvPr>
            <p:ph type="body" sz="quarter" idx="10"/>
          </p:nvPr>
        </p:nvSpPr>
        <p:spPr/>
        <p:txBody>
          <a:bodyPr/>
          <a:lstStyle/>
          <a:p>
            <a:r>
              <a:rPr lang="de-AT" dirty="0"/>
              <a:t>Basierend auf anerkannten Pattern</a:t>
            </a:r>
          </a:p>
          <a:p>
            <a:pPr lvl="1"/>
            <a:r>
              <a:rPr lang="de-AT" dirty="0"/>
              <a:t>Clean-Architecture</a:t>
            </a:r>
          </a:p>
          <a:p>
            <a:pPr lvl="1"/>
            <a:r>
              <a:rPr lang="de-AT" dirty="0" err="1"/>
              <a:t>UnitOfWork</a:t>
            </a:r>
            <a:r>
              <a:rPr lang="de-AT" dirty="0"/>
              <a:t>/Repository-Pattern</a:t>
            </a:r>
          </a:p>
          <a:p>
            <a:pPr lvl="1"/>
            <a:r>
              <a:rPr lang="de-AT" dirty="0"/>
              <a:t>CQRS und Mediator-Pattern</a:t>
            </a:r>
          </a:p>
          <a:p>
            <a:r>
              <a:rPr lang="de-AT" dirty="0"/>
              <a:t>OO-Basisprogrammiertechniken</a:t>
            </a:r>
          </a:p>
          <a:p>
            <a:pPr lvl="1"/>
            <a:r>
              <a:rPr lang="de-AT" dirty="0"/>
              <a:t>SOLID</a:t>
            </a:r>
          </a:p>
          <a:p>
            <a:pPr lvl="1"/>
            <a:r>
              <a:rPr lang="de-AT" dirty="0"/>
              <a:t>DRY</a:t>
            </a:r>
          </a:p>
          <a:p>
            <a:pPr lvl="2"/>
            <a:r>
              <a:rPr lang="de-AT" dirty="0" err="1"/>
              <a:t>Don‘t</a:t>
            </a:r>
            <a:r>
              <a:rPr lang="de-AT" dirty="0"/>
              <a:t> </a:t>
            </a:r>
            <a:r>
              <a:rPr lang="de-AT" dirty="0" err="1"/>
              <a:t>repeat</a:t>
            </a:r>
            <a:r>
              <a:rPr lang="de-AT" dirty="0"/>
              <a:t> </a:t>
            </a:r>
            <a:r>
              <a:rPr lang="de-AT" dirty="0" err="1"/>
              <a:t>yourself</a:t>
            </a:r>
            <a:endParaRPr lang="de-AT" dirty="0"/>
          </a:p>
          <a:p>
            <a:pPr lvl="1"/>
            <a:r>
              <a:rPr lang="de-AT" dirty="0"/>
              <a:t>Verwendung Tests zur Qualitätssicherung</a:t>
            </a:r>
          </a:p>
        </p:txBody>
      </p:sp>
    </p:spTree>
    <p:extLst>
      <p:ext uri="{BB962C8B-B14F-4D97-AF65-F5344CB8AC3E}">
        <p14:creationId xmlns:p14="http://schemas.microsoft.com/office/powerpoint/2010/main" val="1832015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FFBCBB-EBF0-D6B0-96F9-8BFED533BCE6}"/>
              </a:ext>
            </a:extLst>
          </p:cNvPr>
          <p:cNvSpPr>
            <a:spLocks noGrp="1"/>
          </p:cNvSpPr>
          <p:nvPr>
            <p:ph type="title"/>
          </p:nvPr>
        </p:nvSpPr>
        <p:spPr/>
        <p:txBody>
          <a:bodyPr/>
          <a:lstStyle/>
          <a:p>
            <a:r>
              <a:rPr lang="de-AT" dirty="0" err="1"/>
              <a:t>BaseEntity</a:t>
            </a:r>
            <a:endParaRPr lang="de-AT" dirty="0"/>
          </a:p>
        </p:txBody>
      </p:sp>
      <p:sp>
        <p:nvSpPr>
          <p:cNvPr id="3" name="Textplatzhalter 2">
            <a:extLst>
              <a:ext uri="{FF2B5EF4-FFF2-40B4-BE49-F238E27FC236}">
                <a16:creationId xmlns:a16="http://schemas.microsoft.com/office/drawing/2014/main" id="{147CC4E1-C5C2-4D36-C073-594B17509432}"/>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C6EE602D-0B04-DE20-1923-6F30EB157D91}"/>
              </a:ext>
            </a:extLst>
          </p:cNvPr>
          <p:cNvPicPr>
            <a:picLocks noChangeAspect="1"/>
          </p:cNvPicPr>
          <p:nvPr/>
        </p:nvPicPr>
        <p:blipFill>
          <a:blip r:embed="rId2"/>
          <a:stretch>
            <a:fillRect/>
          </a:stretch>
        </p:blipFill>
        <p:spPr>
          <a:xfrm>
            <a:off x="11222" y="1556792"/>
            <a:ext cx="9144000" cy="3036845"/>
          </a:xfrm>
          <a:prstGeom prst="rect">
            <a:avLst/>
          </a:prstGeom>
        </p:spPr>
      </p:pic>
    </p:spTree>
    <p:extLst>
      <p:ext uri="{BB962C8B-B14F-4D97-AF65-F5344CB8AC3E}">
        <p14:creationId xmlns:p14="http://schemas.microsoft.com/office/powerpoint/2010/main" val="2382016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B3DA2-1CFF-54E4-0237-1863BF4969A0}"/>
              </a:ext>
            </a:extLst>
          </p:cNvPr>
          <p:cNvSpPr>
            <a:spLocks noGrp="1"/>
          </p:cNvSpPr>
          <p:nvPr>
            <p:ph type="title"/>
          </p:nvPr>
        </p:nvSpPr>
        <p:spPr/>
        <p:txBody>
          <a:bodyPr/>
          <a:lstStyle/>
          <a:p>
            <a:r>
              <a:rPr lang="de-AT" dirty="0"/>
              <a:t>Beispiel-Entity: Sensor</a:t>
            </a:r>
          </a:p>
        </p:txBody>
      </p:sp>
      <p:sp>
        <p:nvSpPr>
          <p:cNvPr id="3" name="Textplatzhalter 2">
            <a:extLst>
              <a:ext uri="{FF2B5EF4-FFF2-40B4-BE49-F238E27FC236}">
                <a16:creationId xmlns:a16="http://schemas.microsoft.com/office/drawing/2014/main" id="{A79B3BA3-CD0C-A729-820B-1A9A25C92434}"/>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30158560-A4AE-FE74-64B1-37F84C06433A}"/>
              </a:ext>
            </a:extLst>
          </p:cNvPr>
          <p:cNvPicPr>
            <a:picLocks noChangeAspect="1"/>
          </p:cNvPicPr>
          <p:nvPr/>
        </p:nvPicPr>
        <p:blipFill>
          <a:blip r:embed="rId2"/>
          <a:stretch>
            <a:fillRect/>
          </a:stretch>
        </p:blipFill>
        <p:spPr>
          <a:xfrm>
            <a:off x="0" y="1064172"/>
            <a:ext cx="9144000" cy="4729656"/>
          </a:xfrm>
          <a:prstGeom prst="rect">
            <a:avLst/>
          </a:prstGeom>
        </p:spPr>
      </p:pic>
    </p:spTree>
    <p:extLst>
      <p:ext uri="{BB962C8B-B14F-4D97-AF65-F5344CB8AC3E}">
        <p14:creationId xmlns:p14="http://schemas.microsoft.com/office/powerpoint/2010/main" val="280601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CFE50-7212-37D6-85F4-0534C26E174C}"/>
              </a:ext>
            </a:extLst>
          </p:cNvPr>
          <p:cNvSpPr>
            <a:spLocks noGrp="1"/>
          </p:cNvSpPr>
          <p:nvPr>
            <p:ph type="title"/>
          </p:nvPr>
        </p:nvSpPr>
        <p:spPr/>
        <p:txBody>
          <a:bodyPr/>
          <a:lstStyle/>
          <a:p>
            <a:r>
              <a:rPr lang="de-AT" dirty="0" err="1"/>
              <a:t>Application</a:t>
            </a:r>
            <a:r>
              <a:rPr lang="de-AT" dirty="0"/>
              <a:t>-Layer</a:t>
            </a:r>
          </a:p>
        </p:txBody>
      </p:sp>
      <p:sp>
        <p:nvSpPr>
          <p:cNvPr id="3" name="Textplatzhalter 2">
            <a:extLst>
              <a:ext uri="{FF2B5EF4-FFF2-40B4-BE49-F238E27FC236}">
                <a16:creationId xmlns:a16="http://schemas.microsoft.com/office/drawing/2014/main" id="{ADB4A811-06DF-D17E-B205-CE3773386A12}"/>
              </a:ext>
            </a:extLst>
          </p:cNvPr>
          <p:cNvSpPr>
            <a:spLocks noGrp="1"/>
          </p:cNvSpPr>
          <p:nvPr>
            <p:ph type="body" sz="quarter" idx="10"/>
          </p:nvPr>
        </p:nvSpPr>
        <p:spPr/>
        <p:txBody>
          <a:bodyPr/>
          <a:lstStyle/>
          <a:p>
            <a:r>
              <a:rPr lang="de-AT" dirty="0"/>
              <a:t>Use-Cases der Anwendung</a:t>
            </a:r>
          </a:p>
          <a:p>
            <a:r>
              <a:rPr lang="de-AT" dirty="0"/>
              <a:t>Im einfachsten Fall CRUD</a:t>
            </a:r>
          </a:p>
          <a:p>
            <a:pPr lvl="1"/>
            <a:r>
              <a:rPr lang="de-AT" dirty="0"/>
              <a:t>Interfaces für die </a:t>
            </a:r>
            <a:r>
              <a:rPr lang="de-AT" dirty="0" err="1"/>
              <a:t>Persistence</a:t>
            </a:r>
            <a:r>
              <a:rPr lang="de-AT" dirty="0"/>
              <a:t> </a:t>
            </a:r>
            <a:r>
              <a:rPr lang="de-AT" dirty="0">
                <a:sym typeface="Wingdings" panose="05000000000000000000" pitchFamily="2" charset="2"/>
              </a:rPr>
              <a:t> Abstraktion nicht Implementierung</a:t>
            </a:r>
            <a:endParaRPr lang="de-AT" dirty="0"/>
          </a:p>
          <a:p>
            <a:r>
              <a:rPr lang="de-AT" dirty="0"/>
              <a:t>Ablauf gibt die Validierung vor (nicht Zustand des </a:t>
            </a:r>
            <a:r>
              <a:rPr lang="de-AT" dirty="0" err="1"/>
              <a:t>Entities</a:t>
            </a:r>
            <a:r>
              <a:rPr lang="de-AT" dirty="0"/>
              <a:t>)</a:t>
            </a:r>
          </a:p>
          <a:p>
            <a:pPr lvl="1"/>
            <a:r>
              <a:rPr lang="de-AT" dirty="0"/>
              <a:t>Beispiel: </a:t>
            </a:r>
            <a:r>
              <a:rPr lang="de-DE" dirty="0"/>
              <a:t>Ein Benutzer kann sein Passwort nur ändern, wenn er das alte Passwort korrekt eingegeben hat.</a:t>
            </a:r>
          </a:p>
          <a:p>
            <a:r>
              <a:rPr lang="de-DE" dirty="0"/>
              <a:t>Häufig: Validierung von DTOs</a:t>
            </a:r>
            <a:endParaRPr lang="de-AT" dirty="0"/>
          </a:p>
          <a:p>
            <a:pPr lvl="1"/>
            <a:endParaRPr lang="de-AT" dirty="0"/>
          </a:p>
        </p:txBody>
      </p:sp>
    </p:spTree>
    <p:extLst>
      <p:ext uri="{BB962C8B-B14F-4D97-AF65-F5344CB8AC3E}">
        <p14:creationId xmlns:p14="http://schemas.microsoft.com/office/powerpoint/2010/main" val="227304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7A2271-268C-2F44-3817-3CC25652033B}"/>
              </a:ext>
            </a:extLst>
          </p:cNvPr>
          <p:cNvSpPr>
            <a:spLocks noGrp="1"/>
          </p:cNvSpPr>
          <p:nvPr>
            <p:ph type="title"/>
          </p:nvPr>
        </p:nvSpPr>
        <p:spPr/>
        <p:txBody>
          <a:bodyPr/>
          <a:lstStyle/>
          <a:p>
            <a:r>
              <a:rPr lang="de-AT" dirty="0"/>
              <a:t>Infrastructure-Layer</a:t>
            </a:r>
          </a:p>
        </p:txBody>
      </p:sp>
      <p:sp>
        <p:nvSpPr>
          <p:cNvPr id="3" name="Textplatzhalter 2">
            <a:extLst>
              <a:ext uri="{FF2B5EF4-FFF2-40B4-BE49-F238E27FC236}">
                <a16:creationId xmlns:a16="http://schemas.microsoft.com/office/drawing/2014/main" id="{327314FC-F382-FE70-6D25-38F2BB5DEC81}"/>
              </a:ext>
            </a:extLst>
          </p:cNvPr>
          <p:cNvSpPr>
            <a:spLocks noGrp="1"/>
          </p:cNvSpPr>
          <p:nvPr>
            <p:ph type="body" sz="quarter" idx="10"/>
          </p:nvPr>
        </p:nvSpPr>
        <p:spPr/>
        <p:txBody>
          <a:bodyPr/>
          <a:lstStyle/>
          <a:p>
            <a:r>
              <a:rPr lang="de-AT" dirty="0"/>
              <a:t>Implementierungen der Services</a:t>
            </a:r>
          </a:p>
          <a:p>
            <a:pPr lvl="1"/>
            <a:r>
              <a:rPr lang="de-AT" dirty="0"/>
              <a:t>Persistenz</a:t>
            </a:r>
          </a:p>
          <a:p>
            <a:pPr lvl="1"/>
            <a:r>
              <a:rPr lang="de-AT" dirty="0"/>
              <a:t>CSV-Reader</a:t>
            </a:r>
          </a:p>
          <a:p>
            <a:pPr lvl="1"/>
            <a:r>
              <a:rPr lang="de-AT" dirty="0" err="1"/>
              <a:t>Seeding</a:t>
            </a:r>
            <a:endParaRPr lang="de-AT" dirty="0"/>
          </a:p>
          <a:p>
            <a:pPr lvl="1"/>
            <a:r>
              <a:rPr lang="de-AT" dirty="0"/>
              <a:t>…</a:t>
            </a:r>
          </a:p>
          <a:p>
            <a:r>
              <a:rPr lang="de-AT" dirty="0"/>
              <a:t>Methode für UI: Registrierung der Services</a:t>
            </a:r>
          </a:p>
        </p:txBody>
      </p:sp>
    </p:spTree>
    <p:extLst>
      <p:ext uri="{BB962C8B-B14F-4D97-AF65-F5344CB8AC3E}">
        <p14:creationId xmlns:p14="http://schemas.microsoft.com/office/powerpoint/2010/main" val="3548788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350D07-11EB-2E75-569B-3ABFAD1AA5D8}"/>
              </a:ext>
            </a:extLst>
          </p:cNvPr>
          <p:cNvSpPr>
            <a:spLocks noGrp="1"/>
          </p:cNvSpPr>
          <p:nvPr>
            <p:ph type="title"/>
          </p:nvPr>
        </p:nvSpPr>
        <p:spPr/>
        <p:txBody>
          <a:bodyPr/>
          <a:lstStyle/>
          <a:p>
            <a:r>
              <a:rPr lang="de-AT" dirty="0"/>
              <a:t>Infrastructure - Überblick</a:t>
            </a:r>
          </a:p>
        </p:txBody>
      </p:sp>
      <p:sp>
        <p:nvSpPr>
          <p:cNvPr id="3" name="Textplatzhalter 2">
            <a:extLst>
              <a:ext uri="{FF2B5EF4-FFF2-40B4-BE49-F238E27FC236}">
                <a16:creationId xmlns:a16="http://schemas.microsoft.com/office/drawing/2014/main" id="{8D944EB1-EA81-7EAA-EA6E-591319E879DC}"/>
              </a:ext>
            </a:extLst>
          </p:cNvPr>
          <p:cNvSpPr>
            <a:spLocks noGrp="1"/>
          </p:cNvSpPr>
          <p:nvPr>
            <p:ph type="body" sz="quarter" idx="10"/>
          </p:nvPr>
        </p:nvSpPr>
        <p:spPr/>
        <p:txBody>
          <a:bodyPr/>
          <a:lstStyle/>
          <a:p>
            <a:endParaRPr lang="de-AT" dirty="0"/>
          </a:p>
        </p:txBody>
      </p:sp>
      <p:pic>
        <p:nvPicPr>
          <p:cNvPr id="5" name="Grafik 4">
            <a:extLst>
              <a:ext uri="{FF2B5EF4-FFF2-40B4-BE49-F238E27FC236}">
                <a16:creationId xmlns:a16="http://schemas.microsoft.com/office/drawing/2014/main" id="{17238C9F-AAEA-D5AC-CD4E-4CC19D6D5A9A}"/>
              </a:ext>
            </a:extLst>
          </p:cNvPr>
          <p:cNvPicPr>
            <a:picLocks noChangeAspect="1"/>
          </p:cNvPicPr>
          <p:nvPr/>
        </p:nvPicPr>
        <p:blipFill>
          <a:blip r:embed="rId2"/>
          <a:stretch>
            <a:fillRect/>
          </a:stretch>
        </p:blipFill>
        <p:spPr>
          <a:xfrm>
            <a:off x="2015716" y="1124744"/>
            <a:ext cx="5112568" cy="5441232"/>
          </a:xfrm>
          <a:prstGeom prst="rect">
            <a:avLst/>
          </a:prstGeom>
        </p:spPr>
      </p:pic>
    </p:spTree>
    <p:extLst>
      <p:ext uri="{BB962C8B-B14F-4D97-AF65-F5344CB8AC3E}">
        <p14:creationId xmlns:p14="http://schemas.microsoft.com/office/powerpoint/2010/main" val="278592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14EA3A-6A2B-4C97-6701-4DA8E43C6177}"/>
              </a:ext>
            </a:extLst>
          </p:cNvPr>
          <p:cNvSpPr>
            <a:spLocks noGrp="1"/>
          </p:cNvSpPr>
          <p:nvPr>
            <p:ph type="title"/>
          </p:nvPr>
        </p:nvSpPr>
        <p:spPr/>
        <p:txBody>
          <a:bodyPr/>
          <a:lstStyle/>
          <a:p>
            <a:r>
              <a:rPr lang="de-AT" dirty="0"/>
              <a:t>DI-Registrierung für Infrastruktur</a:t>
            </a:r>
          </a:p>
        </p:txBody>
      </p:sp>
      <p:sp>
        <p:nvSpPr>
          <p:cNvPr id="3" name="Textplatzhalter 2">
            <a:extLst>
              <a:ext uri="{FF2B5EF4-FFF2-40B4-BE49-F238E27FC236}">
                <a16:creationId xmlns:a16="http://schemas.microsoft.com/office/drawing/2014/main" id="{B60C3830-0DBE-84FD-B26C-B48D40BEE778}"/>
              </a:ext>
            </a:extLst>
          </p:cNvPr>
          <p:cNvSpPr>
            <a:spLocks noGrp="1"/>
          </p:cNvSpPr>
          <p:nvPr>
            <p:ph type="body" sz="quarter" idx="10"/>
          </p:nvPr>
        </p:nvSpPr>
        <p:spPr>
          <a:xfrm>
            <a:off x="179512" y="1052736"/>
            <a:ext cx="8207375" cy="4608165"/>
          </a:xfrm>
        </p:spPr>
        <p:txBody>
          <a:bodyPr/>
          <a:lstStyle/>
          <a:p>
            <a:r>
              <a:rPr lang="de-AT" dirty="0"/>
              <a:t>Wird in </a:t>
            </a:r>
            <a:r>
              <a:rPr lang="de-AT" dirty="0" err="1"/>
              <a:t>Program.cs</a:t>
            </a:r>
            <a:r>
              <a:rPr lang="de-AT" dirty="0"/>
              <a:t> (UI) aufgerufen</a:t>
            </a:r>
          </a:p>
        </p:txBody>
      </p:sp>
      <p:pic>
        <p:nvPicPr>
          <p:cNvPr id="6" name="Grafik 5">
            <a:extLst>
              <a:ext uri="{FF2B5EF4-FFF2-40B4-BE49-F238E27FC236}">
                <a16:creationId xmlns:a16="http://schemas.microsoft.com/office/drawing/2014/main" id="{E6726F3B-F4E7-DE74-08BD-8C34969700CA}"/>
              </a:ext>
            </a:extLst>
          </p:cNvPr>
          <p:cNvPicPr>
            <a:picLocks noChangeAspect="1"/>
          </p:cNvPicPr>
          <p:nvPr/>
        </p:nvPicPr>
        <p:blipFill>
          <a:blip r:embed="rId2"/>
          <a:stretch>
            <a:fillRect/>
          </a:stretch>
        </p:blipFill>
        <p:spPr>
          <a:xfrm>
            <a:off x="0" y="1615176"/>
            <a:ext cx="9144000" cy="3627647"/>
          </a:xfrm>
          <a:prstGeom prst="rect">
            <a:avLst/>
          </a:prstGeom>
        </p:spPr>
      </p:pic>
    </p:spTree>
    <p:extLst>
      <p:ext uri="{BB962C8B-B14F-4D97-AF65-F5344CB8AC3E}">
        <p14:creationId xmlns:p14="http://schemas.microsoft.com/office/powerpoint/2010/main" val="587651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FFCFC2-5EE9-511B-3B59-BC56FF7AFEB9}"/>
              </a:ext>
            </a:extLst>
          </p:cNvPr>
          <p:cNvSpPr>
            <a:spLocks noGrp="1"/>
          </p:cNvSpPr>
          <p:nvPr>
            <p:ph type="title"/>
          </p:nvPr>
        </p:nvSpPr>
        <p:spPr/>
        <p:txBody>
          <a:bodyPr/>
          <a:lstStyle/>
          <a:p>
            <a:r>
              <a:rPr lang="de-AT" dirty="0" err="1"/>
              <a:t>StartupDataSeeder</a:t>
            </a:r>
            <a:endParaRPr lang="de-AT" dirty="0"/>
          </a:p>
        </p:txBody>
      </p:sp>
      <p:sp>
        <p:nvSpPr>
          <p:cNvPr id="3" name="Textplatzhalter 2">
            <a:extLst>
              <a:ext uri="{FF2B5EF4-FFF2-40B4-BE49-F238E27FC236}">
                <a16:creationId xmlns:a16="http://schemas.microsoft.com/office/drawing/2014/main" id="{48DB75DD-F913-7919-22A2-60666C232884}"/>
              </a:ext>
            </a:extLst>
          </p:cNvPr>
          <p:cNvSpPr>
            <a:spLocks noGrp="1"/>
          </p:cNvSpPr>
          <p:nvPr>
            <p:ph type="body" sz="quarter" idx="10"/>
          </p:nvPr>
        </p:nvSpPr>
        <p:spPr/>
        <p:txBody>
          <a:bodyPr/>
          <a:lstStyle/>
          <a:p>
            <a:endParaRPr lang="de-AT" dirty="0"/>
          </a:p>
        </p:txBody>
      </p:sp>
      <p:pic>
        <p:nvPicPr>
          <p:cNvPr id="5" name="Grafik 4">
            <a:extLst>
              <a:ext uri="{FF2B5EF4-FFF2-40B4-BE49-F238E27FC236}">
                <a16:creationId xmlns:a16="http://schemas.microsoft.com/office/drawing/2014/main" id="{22B44453-4940-1891-65E1-8D14F300A65B}"/>
              </a:ext>
            </a:extLst>
          </p:cNvPr>
          <p:cNvPicPr>
            <a:picLocks noChangeAspect="1"/>
          </p:cNvPicPr>
          <p:nvPr/>
        </p:nvPicPr>
        <p:blipFill>
          <a:blip r:embed="rId3"/>
          <a:stretch>
            <a:fillRect/>
          </a:stretch>
        </p:blipFill>
        <p:spPr>
          <a:xfrm>
            <a:off x="309562" y="1052736"/>
            <a:ext cx="8524875" cy="5276850"/>
          </a:xfrm>
          <a:prstGeom prst="rect">
            <a:avLst/>
          </a:prstGeom>
        </p:spPr>
      </p:pic>
    </p:spTree>
    <p:extLst>
      <p:ext uri="{BB962C8B-B14F-4D97-AF65-F5344CB8AC3E}">
        <p14:creationId xmlns:p14="http://schemas.microsoft.com/office/powerpoint/2010/main" val="3796464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A0539B-5D1A-0E28-F35E-72C99FC95BA9}"/>
              </a:ext>
            </a:extLst>
          </p:cNvPr>
          <p:cNvSpPr>
            <a:spLocks noGrp="1"/>
          </p:cNvSpPr>
          <p:nvPr>
            <p:ph type="title"/>
          </p:nvPr>
        </p:nvSpPr>
        <p:spPr/>
        <p:txBody>
          <a:bodyPr/>
          <a:lstStyle/>
          <a:p>
            <a:r>
              <a:rPr lang="de-AT" dirty="0"/>
              <a:t>Migration</a:t>
            </a:r>
          </a:p>
        </p:txBody>
      </p:sp>
      <p:sp>
        <p:nvSpPr>
          <p:cNvPr id="3" name="Textplatzhalter 2">
            <a:extLst>
              <a:ext uri="{FF2B5EF4-FFF2-40B4-BE49-F238E27FC236}">
                <a16:creationId xmlns:a16="http://schemas.microsoft.com/office/drawing/2014/main" id="{E2A2AC30-779B-33C6-D386-680FBE32CBF0}"/>
              </a:ext>
            </a:extLst>
          </p:cNvPr>
          <p:cNvSpPr>
            <a:spLocks noGrp="1"/>
          </p:cNvSpPr>
          <p:nvPr>
            <p:ph type="body" sz="quarter" idx="10"/>
          </p:nvPr>
        </p:nvSpPr>
        <p:spPr>
          <a:xfrm>
            <a:off x="468313" y="1052736"/>
            <a:ext cx="8207375" cy="4608165"/>
          </a:xfrm>
        </p:spPr>
        <p:txBody>
          <a:bodyPr/>
          <a:lstStyle/>
          <a:p>
            <a:r>
              <a:rPr lang="de-AT" sz="2400" dirty="0"/>
              <a:t>CLI-Tools installieren</a:t>
            </a:r>
          </a:p>
          <a:p>
            <a:pPr lvl="1"/>
            <a:r>
              <a:rPr lang="de-AT" sz="2000" dirty="0" err="1"/>
              <a:t>dotnet</a:t>
            </a:r>
            <a:r>
              <a:rPr lang="de-AT" sz="2000" dirty="0"/>
              <a:t> </a:t>
            </a:r>
            <a:r>
              <a:rPr lang="de-AT" sz="2000" dirty="0" err="1"/>
              <a:t>tool</a:t>
            </a:r>
            <a:r>
              <a:rPr lang="de-AT" sz="2000" dirty="0"/>
              <a:t> </a:t>
            </a:r>
            <a:r>
              <a:rPr lang="de-AT" sz="2000" dirty="0" err="1"/>
              <a:t>install</a:t>
            </a:r>
            <a:r>
              <a:rPr lang="de-AT" sz="2000" dirty="0"/>
              <a:t> –global </a:t>
            </a:r>
            <a:r>
              <a:rPr lang="de-AT" sz="2000" dirty="0" err="1"/>
              <a:t>dotnet-ef</a:t>
            </a:r>
            <a:endParaRPr lang="de-AT" sz="2000" dirty="0"/>
          </a:p>
          <a:p>
            <a:r>
              <a:rPr lang="de-AT" sz="2400" dirty="0"/>
              <a:t>CLI</a:t>
            </a:r>
          </a:p>
          <a:p>
            <a:pPr lvl="1"/>
            <a:r>
              <a:rPr lang="de-AT" dirty="0" err="1"/>
              <a:t>dotnet</a:t>
            </a:r>
            <a:r>
              <a:rPr lang="de-AT" dirty="0"/>
              <a:t> </a:t>
            </a:r>
            <a:r>
              <a:rPr lang="de-AT" dirty="0" err="1"/>
              <a:t>ef</a:t>
            </a:r>
            <a:r>
              <a:rPr lang="de-AT" dirty="0"/>
              <a:t> </a:t>
            </a:r>
            <a:r>
              <a:rPr lang="de-AT" dirty="0" err="1"/>
              <a:t>migrations</a:t>
            </a:r>
            <a:r>
              <a:rPr lang="de-AT" dirty="0"/>
              <a:t> </a:t>
            </a:r>
            <a:r>
              <a:rPr lang="de-AT" dirty="0" err="1"/>
              <a:t>add</a:t>
            </a:r>
            <a:r>
              <a:rPr lang="de-AT" dirty="0"/>
              <a:t> </a:t>
            </a:r>
            <a:r>
              <a:rPr lang="de-AT" dirty="0" err="1"/>
              <a:t>InitialMigration</a:t>
            </a:r>
            <a:r>
              <a:rPr lang="de-AT" dirty="0"/>
              <a:t> --project ./Infrastructure --startup-project ./</a:t>
            </a:r>
            <a:r>
              <a:rPr lang="de-AT" dirty="0" err="1"/>
              <a:t>Api</a:t>
            </a:r>
            <a:r>
              <a:rPr lang="de-AT" dirty="0"/>
              <a:t> --output-dir ./</a:t>
            </a:r>
            <a:r>
              <a:rPr lang="de-AT" dirty="0" err="1"/>
              <a:t>Persistence</a:t>
            </a:r>
            <a:r>
              <a:rPr lang="de-AT" dirty="0"/>
              <a:t>/</a:t>
            </a:r>
            <a:r>
              <a:rPr lang="de-AT" dirty="0" err="1"/>
              <a:t>Migrations</a:t>
            </a:r>
            <a:endParaRPr lang="de-AT" dirty="0"/>
          </a:p>
          <a:p>
            <a:pPr lvl="1"/>
            <a:r>
              <a:rPr lang="de-AT" dirty="0" err="1"/>
              <a:t>dotnet</a:t>
            </a:r>
            <a:r>
              <a:rPr lang="de-AT" dirty="0"/>
              <a:t> </a:t>
            </a:r>
            <a:r>
              <a:rPr lang="de-AT" dirty="0" err="1"/>
              <a:t>ef</a:t>
            </a:r>
            <a:r>
              <a:rPr lang="de-AT" dirty="0"/>
              <a:t> </a:t>
            </a:r>
            <a:r>
              <a:rPr lang="de-AT" dirty="0" err="1"/>
              <a:t>database</a:t>
            </a:r>
            <a:r>
              <a:rPr lang="de-AT" dirty="0"/>
              <a:t> update --project ./Infrastructure --startup-project ./</a:t>
            </a:r>
            <a:r>
              <a:rPr lang="de-AT" dirty="0" err="1"/>
              <a:t>Api</a:t>
            </a:r>
            <a:endParaRPr lang="de-AT" dirty="0"/>
          </a:p>
          <a:p>
            <a:r>
              <a:rPr lang="de-AT" sz="2400" dirty="0"/>
              <a:t>Package-Manager </a:t>
            </a:r>
            <a:r>
              <a:rPr lang="de-AT" sz="2400" dirty="0" err="1"/>
              <a:t>Console</a:t>
            </a:r>
            <a:endParaRPr lang="de-AT" sz="2400" dirty="0"/>
          </a:p>
          <a:p>
            <a:pPr lvl="1"/>
            <a:r>
              <a:rPr lang="de-AT" dirty="0"/>
              <a:t>Default </a:t>
            </a:r>
            <a:r>
              <a:rPr lang="de-AT" dirty="0" err="1"/>
              <a:t>project</a:t>
            </a:r>
            <a:r>
              <a:rPr lang="de-AT" dirty="0"/>
              <a:t>: Infrastructure, Startup </a:t>
            </a:r>
            <a:r>
              <a:rPr lang="de-AT" dirty="0" err="1"/>
              <a:t>project</a:t>
            </a:r>
            <a:r>
              <a:rPr lang="de-AT" dirty="0"/>
              <a:t>: </a:t>
            </a:r>
            <a:r>
              <a:rPr lang="de-AT" dirty="0" err="1"/>
              <a:t>Api</a:t>
            </a:r>
            <a:endParaRPr lang="de-AT" dirty="0"/>
          </a:p>
          <a:p>
            <a:pPr lvl="1"/>
            <a:r>
              <a:rPr lang="de-AT" dirty="0"/>
              <a:t>Add-Migration </a:t>
            </a:r>
            <a:r>
              <a:rPr lang="de-AT" dirty="0" err="1"/>
              <a:t>InitialMigration</a:t>
            </a:r>
            <a:endParaRPr lang="de-AT" dirty="0"/>
          </a:p>
          <a:p>
            <a:pPr lvl="1"/>
            <a:r>
              <a:rPr lang="de-AT" dirty="0"/>
              <a:t>Update-Database</a:t>
            </a:r>
          </a:p>
          <a:p>
            <a:pPr lvl="1"/>
            <a:endParaRPr lang="de-AT" sz="2000" dirty="0"/>
          </a:p>
        </p:txBody>
      </p:sp>
    </p:spTree>
    <p:extLst>
      <p:ext uri="{BB962C8B-B14F-4D97-AF65-F5344CB8AC3E}">
        <p14:creationId xmlns:p14="http://schemas.microsoft.com/office/powerpoint/2010/main" val="3670461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DF3CB1-8D2F-6EC1-9675-CA22C82E8B7A}"/>
              </a:ext>
            </a:extLst>
          </p:cNvPr>
          <p:cNvSpPr>
            <a:spLocks noGrp="1"/>
          </p:cNvSpPr>
          <p:nvPr>
            <p:ph type="title"/>
          </p:nvPr>
        </p:nvSpPr>
        <p:spPr/>
        <p:txBody>
          <a:bodyPr/>
          <a:lstStyle/>
          <a:p>
            <a:r>
              <a:rPr lang="de-AT" dirty="0" err="1"/>
              <a:t>UnitOfWork</a:t>
            </a:r>
            <a:r>
              <a:rPr lang="de-AT" dirty="0"/>
              <a:t> - </a:t>
            </a:r>
            <a:r>
              <a:rPr lang="de-AT" dirty="0" err="1"/>
              <a:t>IDisposable</a:t>
            </a:r>
            <a:endParaRPr lang="de-AT" dirty="0"/>
          </a:p>
        </p:txBody>
      </p:sp>
      <p:sp>
        <p:nvSpPr>
          <p:cNvPr id="3" name="Textplatzhalter 2">
            <a:extLst>
              <a:ext uri="{FF2B5EF4-FFF2-40B4-BE49-F238E27FC236}">
                <a16:creationId xmlns:a16="http://schemas.microsoft.com/office/drawing/2014/main" id="{D7D61853-B168-370A-E02B-AED1C947FB47}"/>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1F7641C8-EF97-0A1B-AD86-3CAC6C03F5AE}"/>
              </a:ext>
            </a:extLst>
          </p:cNvPr>
          <p:cNvPicPr>
            <a:picLocks noChangeAspect="1"/>
          </p:cNvPicPr>
          <p:nvPr/>
        </p:nvPicPr>
        <p:blipFill>
          <a:blip r:embed="rId2"/>
          <a:stretch>
            <a:fillRect/>
          </a:stretch>
        </p:blipFill>
        <p:spPr>
          <a:xfrm>
            <a:off x="0" y="1412776"/>
            <a:ext cx="9144000" cy="4623639"/>
          </a:xfrm>
          <a:prstGeom prst="rect">
            <a:avLst/>
          </a:prstGeom>
        </p:spPr>
      </p:pic>
    </p:spTree>
    <p:extLst>
      <p:ext uri="{BB962C8B-B14F-4D97-AF65-F5344CB8AC3E}">
        <p14:creationId xmlns:p14="http://schemas.microsoft.com/office/powerpoint/2010/main" val="412802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61202D-103F-9598-E038-3BB214E65E9F}"/>
              </a:ext>
            </a:extLst>
          </p:cNvPr>
          <p:cNvSpPr>
            <a:spLocks noGrp="1"/>
          </p:cNvSpPr>
          <p:nvPr>
            <p:ph type="title"/>
          </p:nvPr>
        </p:nvSpPr>
        <p:spPr/>
        <p:txBody>
          <a:bodyPr/>
          <a:lstStyle/>
          <a:p>
            <a:r>
              <a:rPr lang="de-AT" dirty="0" err="1"/>
              <a:t>Generic</a:t>
            </a:r>
            <a:r>
              <a:rPr lang="de-AT" dirty="0"/>
              <a:t> Repository</a:t>
            </a:r>
          </a:p>
        </p:txBody>
      </p:sp>
      <p:sp>
        <p:nvSpPr>
          <p:cNvPr id="3" name="Textplatzhalter 2">
            <a:extLst>
              <a:ext uri="{FF2B5EF4-FFF2-40B4-BE49-F238E27FC236}">
                <a16:creationId xmlns:a16="http://schemas.microsoft.com/office/drawing/2014/main" id="{83C346AE-F298-DE1B-37F8-BB84FDB8549A}"/>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4F2ED990-8315-967B-40B1-CFF05A938535}"/>
              </a:ext>
            </a:extLst>
          </p:cNvPr>
          <p:cNvPicPr>
            <a:picLocks noChangeAspect="1"/>
          </p:cNvPicPr>
          <p:nvPr/>
        </p:nvPicPr>
        <p:blipFill>
          <a:blip r:embed="rId2"/>
          <a:stretch>
            <a:fillRect/>
          </a:stretch>
        </p:blipFill>
        <p:spPr>
          <a:xfrm>
            <a:off x="0" y="2208348"/>
            <a:ext cx="9144000" cy="2728987"/>
          </a:xfrm>
          <a:prstGeom prst="rect">
            <a:avLst/>
          </a:prstGeom>
        </p:spPr>
      </p:pic>
    </p:spTree>
    <p:extLst>
      <p:ext uri="{BB962C8B-B14F-4D97-AF65-F5344CB8AC3E}">
        <p14:creationId xmlns:p14="http://schemas.microsoft.com/office/powerpoint/2010/main" val="3614978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13A97A-BE02-D547-3A89-0ACFFAA43134}"/>
              </a:ext>
            </a:extLst>
          </p:cNvPr>
          <p:cNvSpPr>
            <a:spLocks noGrp="1"/>
          </p:cNvSpPr>
          <p:nvPr>
            <p:ph type="title"/>
          </p:nvPr>
        </p:nvSpPr>
        <p:spPr/>
        <p:txBody>
          <a:bodyPr/>
          <a:lstStyle/>
          <a:p>
            <a:r>
              <a:rPr lang="de-AT" dirty="0"/>
              <a:t>SOLID – wartbar und sauber</a:t>
            </a:r>
          </a:p>
        </p:txBody>
      </p:sp>
      <p:sp>
        <p:nvSpPr>
          <p:cNvPr id="3" name="Textplatzhalter 2">
            <a:extLst>
              <a:ext uri="{FF2B5EF4-FFF2-40B4-BE49-F238E27FC236}">
                <a16:creationId xmlns:a16="http://schemas.microsoft.com/office/drawing/2014/main" id="{DBF2B93A-D39B-E971-4DA3-12E118E1E2EF}"/>
              </a:ext>
            </a:extLst>
          </p:cNvPr>
          <p:cNvSpPr>
            <a:spLocks noGrp="1"/>
          </p:cNvSpPr>
          <p:nvPr>
            <p:ph type="body" sz="quarter" idx="10"/>
          </p:nvPr>
        </p:nvSpPr>
        <p:spPr>
          <a:xfrm>
            <a:off x="468313" y="980728"/>
            <a:ext cx="8207375" cy="4608165"/>
          </a:xfrm>
        </p:spPr>
        <p:txBody>
          <a:bodyPr/>
          <a:lstStyle/>
          <a:p>
            <a:r>
              <a:rPr lang="de-AT" sz="2400" dirty="0"/>
              <a:t>S - Single </a:t>
            </a:r>
            <a:r>
              <a:rPr lang="de-AT" sz="2400" dirty="0" err="1"/>
              <a:t>Responsibility</a:t>
            </a:r>
            <a:r>
              <a:rPr lang="de-AT" sz="2400" dirty="0"/>
              <a:t> </a:t>
            </a:r>
            <a:r>
              <a:rPr lang="de-AT" sz="2400" dirty="0" err="1"/>
              <a:t>Principle</a:t>
            </a:r>
            <a:r>
              <a:rPr lang="de-AT" sz="2400" dirty="0"/>
              <a:t> (SRP)</a:t>
            </a:r>
          </a:p>
          <a:p>
            <a:pPr lvl="1"/>
            <a:r>
              <a:rPr lang="de-DE" sz="1800" dirty="0"/>
              <a:t>Eine Klasse sollte nur eine einzige Verantwortung haben</a:t>
            </a:r>
            <a:endParaRPr lang="de-AT" sz="1800" dirty="0"/>
          </a:p>
          <a:p>
            <a:r>
              <a:rPr lang="de-AT" sz="2400" dirty="0"/>
              <a:t>O - </a:t>
            </a:r>
            <a:r>
              <a:rPr lang="en-US" sz="2400" dirty="0"/>
              <a:t>Open/Closed Principle (OCP)</a:t>
            </a:r>
          </a:p>
          <a:p>
            <a:pPr lvl="1"/>
            <a:r>
              <a:rPr lang="de-DE" sz="1800" dirty="0"/>
              <a:t>Neue Funktionalität soll durch </a:t>
            </a:r>
            <a:r>
              <a:rPr lang="de-DE" sz="1800" b="1" dirty="0"/>
              <a:t>Erweiterung</a:t>
            </a:r>
            <a:r>
              <a:rPr lang="de-DE" sz="1800" dirty="0"/>
              <a:t>, nicht durch Änderung des bestehenden Codes umgesetzt werden.</a:t>
            </a:r>
            <a:endParaRPr lang="en-US" sz="1800" dirty="0"/>
          </a:p>
          <a:p>
            <a:r>
              <a:rPr lang="en-US" sz="2400" dirty="0"/>
              <a:t>L - </a:t>
            </a:r>
            <a:r>
              <a:rPr lang="de-AT" sz="2400" dirty="0" err="1"/>
              <a:t>Liskov</a:t>
            </a:r>
            <a:r>
              <a:rPr lang="de-AT" sz="2400" dirty="0"/>
              <a:t> Substitution </a:t>
            </a:r>
            <a:r>
              <a:rPr lang="de-AT" sz="2400" dirty="0" err="1"/>
              <a:t>Principle</a:t>
            </a:r>
            <a:r>
              <a:rPr lang="de-AT" sz="2400" dirty="0"/>
              <a:t> (LSP)</a:t>
            </a:r>
          </a:p>
          <a:p>
            <a:pPr lvl="1"/>
            <a:r>
              <a:rPr lang="de-DE" sz="1800" dirty="0"/>
              <a:t>Objekte einer abgeleiteten Klasse sollen sich so verhalten, dass sie überall als Objekte der Basisklasse einsetzbar sind.</a:t>
            </a:r>
            <a:endParaRPr lang="de-AT" sz="1800" dirty="0"/>
          </a:p>
          <a:p>
            <a:r>
              <a:rPr lang="de-AT" sz="2400" dirty="0"/>
              <a:t>I - Interface Segregation </a:t>
            </a:r>
            <a:r>
              <a:rPr lang="de-AT" sz="2400" dirty="0" err="1"/>
              <a:t>Principle</a:t>
            </a:r>
            <a:r>
              <a:rPr lang="de-AT" sz="2400" dirty="0"/>
              <a:t> (ISP)</a:t>
            </a:r>
          </a:p>
          <a:p>
            <a:pPr lvl="1"/>
            <a:r>
              <a:rPr lang="de-DE" sz="1800" dirty="0"/>
              <a:t>Viele kleine, spezifische Schnittstellen sind besser als eine große, allgemeine.</a:t>
            </a:r>
            <a:endParaRPr lang="de-AT" sz="1800" dirty="0"/>
          </a:p>
          <a:p>
            <a:r>
              <a:rPr lang="de-AT" sz="2400" dirty="0"/>
              <a:t>D - </a:t>
            </a:r>
            <a:r>
              <a:rPr lang="de-AT" sz="2400" dirty="0" err="1"/>
              <a:t>Dependency</a:t>
            </a:r>
            <a:r>
              <a:rPr lang="de-AT" sz="2400" dirty="0"/>
              <a:t> Inversion </a:t>
            </a:r>
            <a:r>
              <a:rPr lang="de-AT" sz="2400" dirty="0" err="1"/>
              <a:t>Principle</a:t>
            </a:r>
            <a:r>
              <a:rPr lang="de-AT" sz="2400" dirty="0"/>
              <a:t> (DIP)</a:t>
            </a:r>
          </a:p>
          <a:p>
            <a:pPr lvl="1"/>
            <a:r>
              <a:rPr lang="de-DE" sz="1800" dirty="0"/>
              <a:t>Abhängigkeiten sollen über Abstraktionen (Interfaces) definiert werden, nicht über konkrete Implementierungen.</a:t>
            </a:r>
            <a:endParaRPr lang="de-AT" sz="1800" dirty="0"/>
          </a:p>
          <a:p>
            <a:endParaRPr lang="de-AT" sz="2400" dirty="0"/>
          </a:p>
        </p:txBody>
      </p:sp>
    </p:spTree>
    <p:extLst>
      <p:ext uri="{BB962C8B-B14F-4D97-AF65-F5344CB8AC3E}">
        <p14:creationId xmlns:p14="http://schemas.microsoft.com/office/powerpoint/2010/main" val="3665322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DAFDBB-D808-4D0B-E2B6-F21662727E8A}"/>
              </a:ext>
            </a:extLst>
          </p:cNvPr>
          <p:cNvSpPr>
            <a:spLocks noGrp="1"/>
          </p:cNvSpPr>
          <p:nvPr>
            <p:ph type="title"/>
          </p:nvPr>
        </p:nvSpPr>
        <p:spPr/>
        <p:txBody>
          <a:bodyPr/>
          <a:lstStyle/>
          <a:p>
            <a:r>
              <a:rPr lang="de-AT" dirty="0"/>
              <a:t>Generische </a:t>
            </a:r>
            <a:r>
              <a:rPr lang="de-AT" dirty="0" err="1"/>
              <a:t>Get</a:t>
            </a:r>
            <a:r>
              <a:rPr lang="de-AT" dirty="0"/>
              <a:t>-Methoden</a:t>
            </a:r>
          </a:p>
        </p:txBody>
      </p:sp>
      <p:sp>
        <p:nvSpPr>
          <p:cNvPr id="3" name="Textplatzhalter 2">
            <a:extLst>
              <a:ext uri="{FF2B5EF4-FFF2-40B4-BE49-F238E27FC236}">
                <a16:creationId xmlns:a16="http://schemas.microsoft.com/office/drawing/2014/main" id="{2C542E67-4AC4-888F-187F-914C5E1DE605}"/>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FFA0947A-33D0-0F2D-CBB9-54B306CDE118}"/>
              </a:ext>
            </a:extLst>
          </p:cNvPr>
          <p:cNvPicPr>
            <a:picLocks noChangeAspect="1"/>
          </p:cNvPicPr>
          <p:nvPr/>
        </p:nvPicPr>
        <p:blipFill>
          <a:blip r:embed="rId2"/>
          <a:stretch>
            <a:fillRect/>
          </a:stretch>
        </p:blipFill>
        <p:spPr>
          <a:xfrm>
            <a:off x="28575" y="1166812"/>
            <a:ext cx="9086850" cy="4524375"/>
          </a:xfrm>
          <a:prstGeom prst="rect">
            <a:avLst/>
          </a:prstGeom>
        </p:spPr>
      </p:pic>
    </p:spTree>
    <p:extLst>
      <p:ext uri="{BB962C8B-B14F-4D97-AF65-F5344CB8AC3E}">
        <p14:creationId xmlns:p14="http://schemas.microsoft.com/office/powerpoint/2010/main" val="360590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29796E-1CE4-2772-460D-923F3C73357B}"/>
              </a:ext>
            </a:extLst>
          </p:cNvPr>
          <p:cNvSpPr>
            <a:spLocks noGrp="1"/>
          </p:cNvSpPr>
          <p:nvPr>
            <p:ph type="title"/>
          </p:nvPr>
        </p:nvSpPr>
        <p:spPr/>
        <p:txBody>
          <a:bodyPr/>
          <a:lstStyle/>
          <a:p>
            <a:r>
              <a:rPr lang="de-AT" dirty="0"/>
              <a:t>Generische Änderungsmethoden</a:t>
            </a:r>
          </a:p>
        </p:txBody>
      </p:sp>
      <p:sp>
        <p:nvSpPr>
          <p:cNvPr id="3" name="Textplatzhalter 2">
            <a:extLst>
              <a:ext uri="{FF2B5EF4-FFF2-40B4-BE49-F238E27FC236}">
                <a16:creationId xmlns:a16="http://schemas.microsoft.com/office/drawing/2014/main" id="{CDA9BB23-06A8-F2C2-DA2F-4724E5BFBCF2}"/>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84EE03F4-2942-ABE3-1C03-0B3B433489B9}"/>
              </a:ext>
            </a:extLst>
          </p:cNvPr>
          <p:cNvPicPr>
            <a:picLocks noChangeAspect="1"/>
          </p:cNvPicPr>
          <p:nvPr/>
        </p:nvPicPr>
        <p:blipFill>
          <a:blip r:embed="rId2"/>
          <a:stretch>
            <a:fillRect/>
          </a:stretch>
        </p:blipFill>
        <p:spPr>
          <a:xfrm>
            <a:off x="0" y="1264664"/>
            <a:ext cx="9144000" cy="4328672"/>
          </a:xfrm>
          <a:prstGeom prst="rect">
            <a:avLst/>
          </a:prstGeom>
        </p:spPr>
      </p:pic>
    </p:spTree>
    <p:extLst>
      <p:ext uri="{BB962C8B-B14F-4D97-AF65-F5344CB8AC3E}">
        <p14:creationId xmlns:p14="http://schemas.microsoft.com/office/powerpoint/2010/main" val="2068676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E68FC8-1779-243A-D0BD-B95BE877E255}"/>
              </a:ext>
            </a:extLst>
          </p:cNvPr>
          <p:cNvSpPr>
            <a:spLocks noGrp="1"/>
          </p:cNvSpPr>
          <p:nvPr>
            <p:ph type="title"/>
          </p:nvPr>
        </p:nvSpPr>
        <p:spPr/>
        <p:txBody>
          <a:bodyPr/>
          <a:lstStyle/>
          <a:p>
            <a:r>
              <a:rPr lang="de-AT" dirty="0"/>
              <a:t>Repository wird schlanker</a:t>
            </a:r>
          </a:p>
        </p:txBody>
      </p:sp>
      <p:sp>
        <p:nvSpPr>
          <p:cNvPr id="3" name="Textplatzhalter 2">
            <a:extLst>
              <a:ext uri="{FF2B5EF4-FFF2-40B4-BE49-F238E27FC236}">
                <a16:creationId xmlns:a16="http://schemas.microsoft.com/office/drawing/2014/main" id="{21011650-F108-DE65-7B1E-7154B5110E9B}"/>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A2769DF2-F84D-35AC-88E7-268054AF4136}"/>
              </a:ext>
            </a:extLst>
          </p:cNvPr>
          <p:cNvPicPr>
            <a:picLocks noChangeAspect="1"/>
          </p:cNvPicPr>
          <p:nvPr/>
        </p:nvPicPr>
        <p:blipFill>
          <a:blip r:embed="rId2"/>
          <a:stretch>
            <a:fillRect/>
          </a:stretch>
        </p:blipFill>
        <p:spPr>
          <a:xfrm>
            <a:off x="0" y="1262102"/>
            <a:ext cx="9144000" cy="4333795"/>
          </a:xfrm>
          <a:prstGeom prst="rect">
            <a:avLst/>
          </a:prstGeom>
        </p:spPr>
      </p:pic>
    </p:spTree>
    <p:extLst>
      <p:ext uri="{BB962C8B-B14F-4D97-AF65-F5344CB8AC3E}">
        <p14:creationId xmlns:p14="http://schemas.microsoft.com/office/powerpoint/2010/main" val="1216149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D4D014-D00C-BD17-06CA-F88A706D2651}"/>
              </a:ext>
            </a:extLst>
          </p:cNvPr>
          <p:cNvSpPr>
            <a:spLocks noGrp="1"/>
          </p:cNvSpPr>
          <p:nvPr>
            <p:ph type="title"/>
          </p:nvPr>
        </p:nvSpPr>
        <p:spPr/>
        <p:txBody>
          <a:bodyPr/>
          <a:lstStyle/>
          <a:p>
            <a:r>
              <a:rPr lang="de-AT" dirty="0" err="1"/>
              <a:t>Presentation</a:t>
            </a:r>
            <a:r>
              <a:rPr lang="de-AT" dirty="0"/>
              <a:t>-Layer</a:t>
            </a:r>
          </a:p>
        </p:txBody>
      </p:sp>
      <p:sp>
        <p:nvSpPr>
          <p:cNvPr id="3" name="Textplatzhalter 2">
            <a:extLst>
              <a:ext uri="{FF2B5EF4-FFF2-40B4-BE49-F238E27FC236}">
                <a16:creationId xmlns:a16="http://schemas.microsoft.com/office/drawing/2014/main" id="{567943FC-A36F-6731-8465-A62CB65C9F38}"/>
              </a:ext>
            </a:extLst>
          </p:cNvPr>
          <p:cNvSpPr>
            <a:spLocks noGrp="1"/>
          </p:cNvSpPr>
          <p:nvPr>
            <p:ph type="body" sz="quarter" idx="10"/>
          </p:nvPr>
        </p:nvSpPr>
        <p:spPr/>
        <p:txBody>
          <a:bodyPr/>
          <a:lstStyle/>
          <a:p>
            <a:r>
              <a:rPr lang="de-AT" dirty="0"/>
              <a:t>UI-der Anwendung</a:t>
            </a:r>
          </a:p>
          <a:p>
            <a:pPr lvl="1"/>
            <a:r>
              <a:rPr lang="de-AT" dirty="0"/>
              <a:t>WPF-View in Windows-Anwendungen</a:t>
            </a:r>
          </a:p>
          <a:p>
            <a:pPr lvl="1"/>
            <a:r>
              <a:rPr lang="de-AT" dirty="0"/>
              <a:t>HTML-View mit CSS und JS in Webanwendungen</a:t>
            </a:r>
          </a:p>
          <a:p>
            <a:pPr lvl="1"/>
            <a:r>
              <a:rPr lang="de-AT" dirty="0"/>
              <a:t>Swagger-UI für API</a:t>
            </a:r>
          </a:p>
          <a:p>
            <a:r>
              <a:rPr lang="de-AT" dirty="0"/>
              <a:t>Validierungen der Benutzereingabe</a:t>
            </a:r>
          </a:p>
          <a:p>
            <a:pPr lvl="1"/>
            <a:r>
              <a:rPr lang="de-AT" dirty="0"/>
              <a:t>Korrektes Format, …</a:t>
            </a:r>
          </a:p>
        </p:txBody>
      </p:sp>
    </p:spTree>
    <p:extLst>
      <p:ext uri="{BB962C8B-B14F-4D97-AF65-F5344CB8AC3E}">
        <p14:creationId xmlns:p14="http://schemas.microsoft.com/office/powerpoint/2010/main" val="3501772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813D99-96B9-7969-415F-DEDABBFD6CCF}"/>
              </a:ext>
            </a:extLst>
          </p:cNvPr>
          <p:cNvSpPr>
            <a:spLocks noGrp="1"/>
          </p:cNvSpPr>
          <p:nvPr>
            <p:ph type="title"/>
          </p:nvPr>
        </p:nvSpPr>
        <p:spPr/>
        <p:txBody>
          <a:bodyPr/>
          <a:lstStyle/>
          <a:p>
            <a:endParaRPr lang="de-AT"/>
          </a:p>
        </p:txBody>
      </p:sp>
      <p:sp>
        <p:nvSpPr>
          <p:cNvPr id="3" name="Textplatzhalter 2">
            <a:extLst>
              <a:ext uri="{FF2B5EF4-FFF2-40B4-BE49-F238E27FC236}">
                <a16:creationId xmlns:a16="http://schemas.microsoft.com/office/drawing/2014/main" id="{242C2129-C08D-E66A-37DB-4EEECAF793BE}"/>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08ECE83D-3300-5FD8-376D-8BDECF93F998}"/>
              </a:ext>
            </a:extLst>
          </p:cNvPr>
          <p:cNvPicPr>
            <a:picLocks noChangeAspect="1"/>
          </p:cNvPicPr>
          <p:nvPr/>
        </p:nvPicPr>
        <p:blipFill>
          <a:blip r:embed="rId2"/>
          <a:stretch>
            <a:fillRect/>
          </a:stretch>
        </p:blipFill>
        <p:spPr>
          <a:xfrm>
            <a:off x="468312" y="1453729"/>
            <a:ext cx="8207375" cy="4459451"/>
          </a:xfrm>
          <a:prstGeom prst="rect">
            <a:avLst/>
          </a:prstGeom>
        </p:spPr>
      </p:pic>
    </p:spTree>
    <p:extLst>
      <p:ext uri="{BB962C8B-B14F-4D97-AF65-F5344CB8AC3E}">
        <p14:creationId xmlns:p14="http://schemas.microsoft.com/office/powerpoint/2010/main" val="3006931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76000D-2251-7E95-E71A-433C6439D6AF}"/>
              </a:ext>
            </a:extLst>
          </p:cNvPr>
          <p:cNvSpPr>
            <a:spLocks noGrp="1"/>
          </p:cNvSpPr>
          <p:nvPr>
            <p:ph type="title"/>
          </p:nvPr>
        </p:nvSpPr>
        <p:spPr/>
        <p:txBody>
          <a:bodyPr/>
          <a:lstStyle/>
          <a:p>
            <a:r>
              <a:rPr lang="de-AT" dirty="0"/>
              <a:t>Swagger direkt starten</a:t>
            </a:r>
          </a:p>
        </p:txBody>
      </p:sp>
      <p:sp>
        <p:nvSpPr>
          <p:cNvPr id="3" name="Textplatzhalter 2">
            <a:extLst>
              <a:ext uri="{FF2B5EF4-FFF2-40B4-BE49-F238E27FC236}">
                <a16:creationId xmlns:a16="http://schemas.microsoft.com/office/drawing/2014/main" id="{6151A657-0962-277B-9414-F5F0910C2447}"/>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96DEFED3-D451-8D21-94B1-9187526B92FD}"/>
              </a:ext>
            </a:extLst>
          </p:cNvPr>
          <p:cNvPicPr>
            <a:picLocks noChangeAspect="1"/>
          </p:cNvPicPr>
          <p:nvPr/>
        </p:nvPicPr>
        <p:blipFill>
          <a:blip r:embed="rId2"/>
          <a:stretch>
            <a:fillRect/>
          </a:stretch>
        </p:blipFill>
        <p:spPr>
          <a:xfrm>
            <a:off x="179512" y="1199301"/>
            <a:ext cx="8726201" cy="3525843"/>
          </a:xfrm>
          <a:prstGeom prst="rect">
            <a:avLst/>
          </a:prstGeom>
        </p:spPr>
      </p:pic>
    </p:spTree>
    <p:extLst>
      <p:ext uri="{BB962C8B-B14F-4D97-AF65-F5344CB8AC3E}">
        <p14:creationId xmlns:p14="http://schemas.microsoft.com/office/powerpoint/2010/main" val="3198291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8622D8-A660-B45F-E935-6DDD18F73796}"/>
              </a:ext>
            </a:extLst>
          </p:cNvPr>
          <p:cNvSpPr>
            <a:spLocks noGrp="1"/>
          </p:cNvSpPr>
          <p:nvPr>
            <p:ph type="title"/>
          </p:nvPr>
        </p:nvSpPr>
        <p:spPr/>
        <p:txBody>
          <a:bodyPr/>
          <a:lstStyle/>
          <a:p>
            <a:r>
              <a:rPr lang="de-AT" dirty="0" err="1"/>
              <a:t>SensorsController</a:t>
            </a:r>
            <a:r>
              <a:rPr lang="de-AT" dirty="0"/>
              <a:t> – SRP?</a:t>
            </a:r>
          </a:p>
        </p:txBody>
      </p:sp>
      <p:sp>
        <p:nvSpPr>
          <p:cNvPr id="3" name="Textplatzhalter 2">
            <a:extLst>
              <a:ext uri="{FF2B5EF4-FFF2-40B4-BE49-F238E27FC236}">
                <a16:creationId xmlns:a16="http://schemas.microsoft.com/office/drawing/2014/main" id="{26570F17-6DE9-016A-3D19-D3F2D235E049}"/>
              </a:ext>
            </a:extLst>
          </p:cNvPr>
          <p:cNvSpPr>
            <a:spLocks noGrp="1"/>
          </p:cNvSpPr>
          <p:nvPr>
            <p:ph type="body" sz="quarter" idx="10"/>
          </p:nvPr>
        </p:nvSpPr>
        <p:spPr>
          <a:xfrm>
            <a:off x="179512" y="1052736"/>
            <a:ext cx="8207375" cy="4608165"/>
          </a:xfrm>
        </p:spPr>
        <p:txBody>
          <a:bodyPr/>
          <a:lstStyle/>
          <a:p>
            <a:r>
              <a:rPr lang="de-AT" dirty="0"/>
              <a:t>Aufgabe des Controllers?</a:t>
            </a:r>
          </a:p>
        </p:txBody>
      </p:sp>
      <p:pic>
        <p:nvPicPr>
          <p:cNvPr id="5" name="Grafik 4">
            <a:extLst>
              <a:ext uri="{FF2B5EF4-FFF2-40B4-BE49-F238E27FC236}">
                <a16:creationId xmlns:a16="http://schemas.microsoft.com/office/drawing/2014/main" id="{DD5E2F04-1493-1CC7-DEB6-1354D9022C8C}"/>
              </a:ext>
            </a:extLst>
          </p:cNvPr>
          <p:cNvPicPr>
            <a:picLocks noChangeAspect="1"/>
          </p:cNvPicPr>
          <p:nvPr/>
        </p:nvPicPr>
        <p:blipFill>
          <a:blip r:embed="rId2"/>
          <a:stretch>
            <a:fillRect/>
          </a:stretch>
        </p:blipFill>
        <p:spPr>
          <a:xfrm>
            <a:off x="323528" y="1794284"/>
            <a:ext cx="9144000" cy="4938303"/>
          </a:xfrm>
          <a:prstGeom prst="rect">
            <a:avLst/>
          </a:prstGeom>
        </p:spPr>
      </p:pic>
    </p:spTree>
    <p:extLst>
      <p:ext uri="{BB962C8B-B14F-4D97-AF65-F5344CB8AC3E}">
        <p14:creationId xmlns:p14="http://schemas.microsoft.com/office/powerpoint/2010/main" val="1067636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14FAB-EB2A-4553-3FC8-17F31C9A58FF}"/>
              </a:ext>
            </a:extLst>
          </p:cNvPr>
          <p:cNvSpPr>
            <a:spLocks noGrp="1"/>
          </p:cNvSpPr>
          <p:nvPr>
            <p:ph type="title"/>
          </p:nvPr>
        </p:nvSpPr>
        <p:spPr/>
        <p:txBody>
          <a:bodyPr>
            <a:normAutofit/>
          </a:bodyPr>
          <a:lstStyle/>
          <a:p>
            <a:r>
              <a:rPr lang="de-AT" sz="2800" dirty="0" err="1"/>
              <a:t>AddSensor</a:t>
            </a:r>
            <a:r>
              <a:rPr lang="de-AT" sz="2800" dirty="0"/>
              <a:t> – </a:t>
            </a:r>
            <a:r>
              <a:rPr lang="de-AT" sz="2800" dirty="0" err="1"/>
              <a:t>SingleResponsabilityPrinciple</a:t>
            </a:r>
            <a:r>
              <a:rPr lang="de-AT" sz="2800" dirty="0"/>
              <a:t>?</a:t>
            </a:r>
          </a:p>
        </p:txBody>
      </p:sp>
      <p:sp>
        <p:nvSpPr>
          <p:cNvPr id="3" name="Textplatzhalter 2">
            <a:extLst>
              <a:ext uri="{FF2B5EF4-FFF2-40B4-BE49-F238E27FC236}">
                <a16:creationId xmlns:a16="http://schemas.microsoft.com/office/drawing/2014/main" id="{0499E4D1-EF87-9EC2-ACDC-494FCA9AB9DD}"/>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48A13D3E-3797-CCA8-22E2-0E4DD6E6EE9F}"/>
              </a:ext>
            </a:extLst>
          </p:cNvPr>
          <p:cNvPicPr>
            <a:picLocks noChangeAspect="1"/>
          </p:cNvPicPr>
          <p:nvPr/>
        </p:nvPicPr>
        <p:blipFill>
          <a:blip r:embed="rId2"/>
          <a:stretch>
            <a:fillRect/>
          </a:stretch>
        </p:blipFill>
        <p:spPr>
          <a:xfrm>
            <a:off x="809836" y="992109"/>
            <a:ext cx="7524328" cy="5169440"/>
          </a:xfrm>
          <a:prstGeom prst="rect">
            <a:avLst/>
          </a:prstGeom>
        </p:spPr>
      </p:pic>
    </p:spTree>
    <p:extLst>
      <p:ext uri="{BB962C8B-B14F-4D97-AF65-F5344CB8AC3E}">
        <p14:creationId xmlns:p14="http://schemas.microsoft.com/office/powerpoint/2010/main" val="1263539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1EC77D-764D-5713-6B61-DA46664C285E}"/>
              </a:ext>
            </a:extLst>
          </p:cNvPr>
          <p:cNvSpPr>
            <a:spLocks noGrp="1"/>
          </p:cNvSpPr>
          <p:nvPr>
            <p:ph type="title"/>
          </p:nvPr>
        </p:nvSpPr>
        <p:spPr/>
        <p:txBody>
          <a:bodyPr/>
          <a:lstStyle/>
          <a:p>
            <a:r>
              <a:rPr lang="de-AT" dirty="0"/>
              <a:t>Übung – Ergänzung </a:t>
            </a:r>
            <a:r>
              <a:rPr lang="de-AT" dirty="0" err="1"/>
              <a:t>Iot</a:t>
            </a:r>
            <a:r>
              <a:rPr lang="de-AT" dirty="0"/>
              <a:t>-App</a:t>
            </a:r>
          </a:p>
        </p:txBody>
      </p:sp>
      <p:sp>
        <p:nvSpPr>
          <p:cNvPr id="3" name="Textplatzhalter 2">
            <a:extLst>
              <a:ext uri="{FF2B5EF4-FFF2-40B4-BE49-F238E27FC236}">
                <a16:creationId xmlns:a16="http://schemas.microsoft.com/office/drawing/2014/main" id="{1E550A2C-7B9C-1257-E058-72FF4643A621}"/>
              </a:ext>
            </a:extLst>
          </p:cNvPr>
          <p:cNvSpPr>
            <a:spLocks noGrp="1"/>
          </p:cNvSpPr>
          <p:nvPr>
            <p:ph type="body" sz="quarter" idx="10"/>
          </p:nvPr>
        </p:nvSpPr>
        <p:spPr/>
        <p:txBody>
          <a:bodyPr/>
          <a:lstStyle/>
          <a:p>
            <a:r>
              <a:rPr lang="de-AT" dirty="0" err="1"/>
              <a:t>GetSensorByLocationAndName</a:t>
            </a:r>
            <a:endParaRPr lang="de-AT" dirty="0"/>
          </a:p>
          <a:p>
            <a:r>
              <a:rPr lang="de-AT" dirty="0" err="1"/>
              <a:t>GetSensorsWithNumberOfMeasurements</a:t>
            </a:r>
            <a:endParaRPr lang="de-AT" dirty="0"/>
          </a:p>
          <a:p>
            <a:pPr lvl="1"/>
            <a:endParaRPr lang="de-AT" dirty="0"/>
          </a:p>
          <a:p>
            <a:r>
              <a:rPr lang="de-AT" dirty="0" err="1"/>
              <a:t>UpdateSensor</a:t>
            </a:r>
            <a:endParaRPr lang="de-AT" dirty="0"/>
          </a:p>
          <a:p>
            <a:r>
              <a:rPr lang="de-AT" dirty="0" err="1"/>
              <a:t>DeleteSensor</a:t>
            </a:r>
            <a:endParaRPr lang="de-AT" dirty="0"/>
          </a:p>
          <a:p>
            <a:endParaRPr lang="de-AT" dirty="0"/>
          </a:p>
          <a:p>
            <a:r>
              <a:rPr lang="de-AT" dirty="0" err="1"/>
              <a:t>GetAllMeasurements</a:t>
            </a:r>
            <a:r>
              <a:rPr lang="de-AT" dirty="0"/>
              <a:t> </a:t>
            </a:r>
            <a:r>
              <a:rPr lang="de-AT" dirty="0" err="1"/>
              <a:t>ordered</a:t>
            </a:r>
            <a:r>
              <a:rPr lang="de-AT" dirty="0"/>
              <a:t> </a:t>
            </a:r>
            <a:r>
              <a:rPr lang="de-AT" dirty="0" err="1"/>
              <a:t>by</a:t>
            </a:r>
            <a:r>
              <a:rPr lang="de-AT" dirty="0"/>
              <a:t> </a:t>
            </a:r>
            <a:r>
              <a:rPr lang="de-AT" dirty="0" err="1"/>
              <a:t>TimeStamp</a:t>
            </a:r>
            <a:r>
              <a:rPr lang="de-AT" dirty="0"/>
              <a:t> </a:t>
            </a:r>
            <a:r>
              <a:rPr lang="de-AT" dirty="0" err="1"/>
              <a:t>desc</a:t>
            </a:r>
            <a:endParaRPr lang="de-AT" dirty="0"/>
          </a:p>
          <a:p>
            <a:r>
              <a:rPr lang="de-AT" dirty="0" err="1"/>
              <a:t>GetMeasurementsBySensorId</a:t>
            </a:r>
            <a:r>
              <a:rPr lang="de-AT" dirty="0"/>
              <a:t> </a:t>
            </a:r>
          </a:p>
          <a:p>
            <a:pPr lvl="1"/>
            <a:r>
              <a:rPr lang="de-AT" dirty="0" err="1"/>
              <a:t>Paging</a:t>
            </a:r>
            <a:r>
              <a:rPr lang="de-AT" dirty="0"/>
              <a:t> </a:t>
            </a:r>
          </a:p>
        </p:txBody>
      </p:sp>
    </p:spTree>
    <p:extLst>
      <p:ext uri="{BB962C8B-B14F-4D97-AF65-F5344CB8AC3E}">
        <p14:creationId xmlns:p14="http://schemas.microsoft.com/office/powerpoint/2010/main" val="2532659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B3B8DA-6B45-ECF7-831C-8EB0EE25BCCA}"/>
              </a:ext>
            </a:extLst>
          </p:cNvPr>
          <p:cNvSpPr>
            <a:spLocks noGrp="1"/>
          </p:cNvSpPr>
          <p:nvPr>
            <p:ph type="title"/>
          </p:nvPr>
        </p:nvSpPr>
        <p:spPr/>
        <p:txBody>
          <a:bodyPr/>
          <a:lstStyle/>
          <a:p>
            <a:r>
              <a:rPr lang="de-AT" dirty="0" err="1"/>
              <a:t>GetMeasurementsBySensorId</a:t>
            </a:r>
            <a:endParaRPr lang="de-AT" dirty="0"/>
          </a:p>
        </p:txBody>
      </p:sp>
      <p:sp>
        <p:nvSpPr>
          <p:cNvPr id="3" name="Textplatzhalter 2">
            <a:extLst>
              <a:ext uri="{FF2B5EF4-FFF2-40B4-BE49-F238E27FC236}">
                <a16:creationId xmlns:a16="http://schemas.microsoft.com/office/drawing/2014/main" id="{7B876620-1EDF-4E68-2EA7-58C10493B0D4}"/>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7BD099DB-FA8B-692A-D69D-3B654810DBCB}"/>
              </a:ext>
            </a:extLst>
          </p:cNvPr>
          <p:cNvPicPr>
            <a:picLocks noChangeAspect="1"/>
          </p:cNvPicPr>
          <p:nvPr/>
        </p:nvPicPr>
        <p:blipFill>
          <a:blip r:embed="rId2"/>
          <a:stretch>
            <a:fillRect/>
          </a:stretch>
        </p:blipFill>
        <p:spPr>
          <a:xfrm>
            <a:off x="107504" y="1001886"/>
            <a:ext cx="8794456" cy="986953"/>
          </a:xfrm>
          <a:prstGeom prst="rect">
            <a:avLst/>
          </a:prstGeom>
        </p:spPr>
      </p:pic>
      <p:pic>
        <p:nvPicPr>
          <p:cNvPr id="7" name="Grafik 6">
            <a:extLst>
              <a:ext uri="{FF2B5EF4-FFF2-40B4-BE49-F238E27FC236}">
                <a16:creationId xmlns:a16="http://schemas.microsoft.com/office/drawing/2014/main" id="{6364F75A-2583-AE3F-1DE5-570E50B6ACA0}"/>
              </a:ext>
            </a:extLst>
          </p:cNvPr>
          <p:cNvPicPr>
            <a:picLocks noChangeAspect="1"/>
          </p:cNvPicPr>
          <p:nvPr/>
        </p:nvPicPr>
        <p:blipFill>
          <a:blip r:embed="rId3"/>
          <a:stretch>
            <a:fillRect/>
          </a:stretch>
        </p:blipFill>
        <p:spPr>
          <a:xfrm>
            <a:off x="2195736" y="2131374"/>
            <a:ext cx="4295627" cy="4280916"/>
          </a:xfrm>
          <a:prstGeom prst="rect">
            <a:avLst/>
          </a:prstGeom>
        </p:spPr>
      </p:pic>
    </p:spTree>
    <p:extLst>
      <p:ext uri="{BB962C8B-B14F-4D97-AF65-F5344CB8AC3E}">
        <p14:creationId xmlns:p14="http://schemas.microsoft.com/office/powerpoint/2010/main" val="80788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D549-FB26-03BB-C8EF-D8F4FCB499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CFBD21A-2209-CF8F-7BBC-74C287353F2E}"/>
              </a:ext>
            </a:extLst>
          </p:cNvPr>
          <p:cNvSpPr>
            <a:spLocks noGrp="1"/>
          </p:cNvSpPr>
          <p:nvPr>
            <p:ph type="title"/>
          </p:nvPr>
        </p:nvSpPr>
        <p:spPr/>
        <p:txBody>
          <a:bodyPr/>
          <a:lstStyle/>
          <a:p>
            <a:r>
              <a:rPr lang="de-AT" dirty="0" err="1"/>
              <a:t>Dependency</a:t>
            </a:r>
            <a:r>
              <a:rPr lang="de-AT" dirty="0"/>
              <a:t> </a:t>
            </a:r>
            <a:r>
              <a:rPr lang="de-AT" dirty="0" err="1"/>
              <a:t>Injection</a:t>
            </a:r>
            <a:endParaRPr lang="de-AT" dirty="0"/>
          </a:p>
        </p:txBody>
      </p:sp>
      <p:sp>
        <p:nvSpPr>
          <p:cNvPr id="3" name="Textplatzhalter 2">
            <a:extLst>
              <a:ext uri="{FF2B5EF4-FFF2-40B4-BE49-F238E27FC236}">
                <a16:creationId xmlns:a16="http://schemas.microsoft.com/office/drawing/2014/main" id="{CAF208A7-5726-3A09-D526-FEC5620872BB}"/>
              </a:ext>
            </a:extLst>
          </p:cNvPr>
          <p:cNvSpPr>
            <a:spLocks noGrp="1"/>
          </p:cNvSpPr>
          <p:nvPr>
            <p:ph type="body" sz="quarter" idx="10"/>
          </p:nvPr>
        </p:nvSpPr>
        <p:spPr/>
        <p:txBody>
          <a:bodyPr/>
          <a:lstStyle/>
          <a:p>
            <a:r>
              <a:rPr lang="de-AT" sz="2400" dirty="0"/>
              <a:t>Ohne DI </a:t>
            </a:r>
            <a:r>
              <a:rPr lang="de-AT" sz="2400" dirty="0">
                <a:sym typeface="Wingdings" panose="05000000000000000000" pitchFamily="2" charset="2"/>
              </a:rPr>
              <a:t> Services werden bei Verwendung erzeugt</a:t>
            </a:r>
          </a:p>
          <a:p>
            <a:pPr lvl="1"/>
            <a:r>
              <a:rPr lang="de-AT" sz="2200" dirty="0">
                <a:sym typeface="Wingdings" panose="05000000000000000000" pitchFamily="2" charset="2"/>
              </a:rPr>
              <a:t>Abhängigkeit von konkreter Implementierung</a:t>
            </a:r>
            <a:endParaRPr lang="de-AT" sz="2200" dirty="0"/>
          </a:p>
        </p:txBody>
      </p:sp>
      <p:pic>
        <p:nvPicPr>
          <p:cNvPr id="6" name="Grafik 5">
            <a:extLst>
              <a:ext uri="{FF2B5EF4-FFF2-40B4-BE49-F238E27FC236}">
                <a16:creationId xmlns:a16="http://schemas.microsoft.com/office/drawing/2014/main" id="{DE3CC40E-EBB4-26EA-54B6-8A2DFE95900C}"/>
              </a:ext>
            </a:extLst>
          </p:cNvPr>
          <p:cNvPicPr>
            <a:picLocks noChangeAspect="1"/>
          </p:cNvPicPr>
          <p:nvPr/>
        </p:nvPicPr>
        <p:blipFill>
          <a:blip r:embed="rId2"/>
          <a:stretch>
            <a:fillRect/>
          </a:stretch>
        </p:blipFill>
        <p:spPr>
          <a:xfrm>
            <a:off x="1331640" y="2420888"/>
            <a:ext cx="5796136" cy="3879022"/>
          </a:xfrm>
          <a:prstGeom prst="rect">
            <a:avLst/>
          </a:prstGeom>
        </p:spPr>
      </p:pic>
    </p:spTree>
    <p:extLst>
      <p:ext uri="{BB962C8B-B14F-4D97-AF65-F5344CB8AC3E}">
        <p14:creationId xmlns:p14="http://schemas.microsoft.com/office/powerpoint/2010/main" val="1793798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2DDE0E-DE95-D185-1B94-54DCE4360633}"/>
              </a:ext>
            </a:extLst>
          </p:cNvPr>
          <p:cNvSpPr>
            <a:spLocks noGrp="1"/>
          </p:cNvSpPr>
          <p:nvPr>
            <p:ph type="title"/>
          </p:nvPr>
        </p:nvSpPr>
        <p:spPr/>
        <p:txBody>
          <a:bodyPr/>
          <a:lstStyle/>
          <a:p>
            <a:r>
              <a:rPr lang="de-AT" dirty="0" err="1"/>
              <a:t>Paging</a:t>
            </a:r>
            <a:r>
              <a:rPr lang="de-AT" dirty="0"/>
              <a:t>-Info im Header</a:t>
            </a:r>
          </a:p>
        </p:txBody>
      </p:sp>
      <p:sp>
        <p:nvSpPr>
          <p:cNvPr id="3" name="Textplatzhalter 2">
            <a:extLst>
              <a:ext uri="{FF2B5EF4-FFF2-40B4-BE49-F238E27FC236}">
                <a16:creationId xmlns:a16="http://schemas.microsoft.com/office/drawing/2014/main" id="{0E0910D2-1C1A-DEC8-5889-01D246F06EAA}"/>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75C0DBD0-AB81-FAF0-4B05-0F7C54619682}"/>
              </a:ext>
            </a:extLst>
          </p:cNvPr>
          <p:cNvPicPr>
            <a:picLocks noChangeAspect="1"/>
          </p:cNvPicPr>
          <p:nvPr/>
        </p:nvPicPr>
        <p:blipFill>
          <a:blip r:embed="rId2"/>
          <a:stretch>
            <a:fillRect/>
          </a:stretch>
        </p:blipFill>
        <p:spPr>
          <a:xfrm>
            <a:off x="1331641" y="1409035"/>
            <a:ext cx="6480718" cy="4039930"/>
          </a:xfrm>
          <a:prstGeom prst="rect">
            <a:avLst/>
          </a:prstGeom>
        </p:spPr>
      </p:pic>
    </p:spTree>
    <p:extLst>
      <p:ext uri="{BB962C8B-B14F-4D97-AF65-F5344CB8AC3E}">
        <p14:creationId xmlns:p14="http://schemas.microsoft.com/office/powerpoint/2010/main" val="647837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B9C3CD-1A8F-E57F-100E-740B3118547C}"/>
              </a:ext>
            </a:extLst>
          </p:cNvPr>
          <p:cNvSpPr>
            <a:spLocks noGrp="1"/>
          </p:cNvSpPr>
          <p:nvPr>
            <p:ph type="title"/>
          </p:nvPr>
        </p:nvSpPr>
        <p:spPr/>
        <p:txBody>
          <a:bodyPr/>
          <a:lstStyle/>
          <a:p>
            <a:r>
              <a:rPr lang="de-AT" dirty="0"/>
              <a:t>Abfrage am SQL-Server</a:t>
            </a:r>
          </a:p>
        </p:txBody>
      </p:sp>
      <p:sp>
        <p:nvSpPr>
          <p:cNvPr id="3" name="Textplatzhalter 2">
            <a:extLst>
              <a:ext uri="{FF2B5EF4-FFF2-40B4-BE49-F238E27FC236}">
                <a16:creationId xmlns:a16="http://schemas.microsoft.com/office/drawing/2014/main" id="{EA592A1E-7777-1EF7-A611-FDA41F7D7582}"/>
              </a:ext>
            </a:extLst>
          </p:cNvPr>
          <p:cNvSpPr>
            <a:spLocks noGrp="1"/>
          </p:cNvSpPr>
          <p:nvPr>
            <p:ph type="body" sz="quarter" idx="10"/>
          </p:nvPr>
        </p:nvSpPr>
        <p:spPr/>
        <p:txBody>
          <a:bodyPr/>
          <a:lstStyle/>
          <a:p>
            <a:r>
              <a:rPr lang="de-AT" dirty="0"/>
              <a:t>Query wird tatsächlich am Server ausgeführt</a:t>
            </a:r>
          </a:p>
        </p:txBody>
      </p:sp>
      <p:pic>
        <p:nvPicPr>
          <p:cNvPr id="5" name="Grafik 4">
            <a:extLst>
              <a:ext uri="{FF2B5EF4-FFF2-40B4-BE49-F238E27FC236}">
                <a16:creationId xmlns:a16="http://schemas.microsoft.com/office/drawing/2014/main" id="{9C0D6DF9-3DBC-20D0-C224-5F217FFE5943}"/>
              </a:ext>
            </a:extLst>
          </p:cNvPr>
          <p:cNvPicPr>
            <a:picLocks noChangeAspect="1"/>
          </p:cNvPicPr>
          <p:nvPr/>
        </p:nvPicPr>
        <p:blipFill>
          <a:blip r:embed="rId2"/>
          <a:stretch>
            <a:fillRect/>
          </a:stretch>
        </p:blipFill>
        <p:spPr>
          <a:xfrm>
            <a:off x="179513" y="2204864"/>
            <a:ext cx="8784974" cy="1794192"/>
          </a:xfrm>
          <a:prstGeom prst="rect">
            <a:avLst/>
          </a:prstGeom>
        </p:spPr>
      </p:pic>
    </p:spTree>
    <p:extLst>
      <p:ext uri="{BB962C8B-B14F-4D97-AF65-F5344CB8AC3E}">
        <p14:creationId xmlns:p14="http://schemas.microsoft.com/office/powerpoint/2010/main" val="1329296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C0E0E4-5070-55AD-8ECF-39F41E751988}"/>
              </a:ext>
            </a:extLst>
          </p:cNvPr>
          <p:cNvSpPr>
            <a:spLocks noGrp="1"/>
          </p:cNvSpPr>
          <p:nvPr>
            <p:ph type="title"/>
          </p:nvPr>
        </p:nvSpPr>
        <p:spPr/>
        <p:txBody>
          <a:bodyPr/>
          <a:lstStyle/>
          <a:p>
            <a:r>
              <a:rPr lang="de-AT" dirty="0"/>
              <a:t>Erweiterung der Architektur</a:t>
            </a:r>
          </a:p>
        </p:txBody>
      </p:sp>
      <p:sp>
        <p:nvSpPr>
          <p:cNvPr id="3" name="Textplatzhalter 2">
            <a:extLst>
              <a:ext uri="{FF2B5EF4-FFF2-40B4-BE49-F238E27FC236}">
                <a16:creationId xmlns:a16="http://schemas.microsoft.com/office/drawing/2014/main" id="{1E944D24-4A71-9F7A-815D-AA21686D7607}"/>
              </a:ext>
            </a:extLst>
          </p:cNvPr>
          <p:cNvSpPr>
            <a:spLocks noGrp="1"/>
          </p:cNvSpPr>
          <p:nvPr>
            <p:ph type="body" sz="quarter" idx="10"/>
          </p:nvPr>
        </p:nvSpPr>
        <p:spPr/>
        <p:txBody>
          <a:bodyPr/>
          <a:lstStyle/>
          <a:p>
            <a:r>
              <a:rPr lang="de-AT" dirty="0"/>
              <a:t>SRP für Controller </a:t>
            </a:r>
            <a:r>
              <a:rPr lang="de-AT" dirty="0">
                <a:sym typeface="Wingdings" panose="05000000000000000000" pitchFamily="2" charset="2"/>
              </a:rPr>
              <a:t> verschlanken</a:t>
            </a:r>
          </a:p>
          <a:p>
            <a:pPr lvl="1"/>
            <a:r>
              <a:rPr lang="de-AT" dirty="0">
                <a:sym typeface="Wingdings" panose="05000000000000000000" pitchFamily="2" charset="2"/>
              </a:rPr>
              <a:t>CQRS-Pattern</a:t>
            </a:r>
          </a:p>
          <a:p>
            <a:r>
              <a:rPr lang="de-AT" dirty="0">
                <a:sym typeface="Wingdings" panose="05000000000000000000" pitchFamily="2" charset="2"/>
              </a:rPr>
              <a:t>Mapping-Aufgaben über zentralen Mapper (</a:t>
            </a:r>
            <a:r>
              <a:rPr lang="de-AT" dirty="0" err="1">
                <a:sym typeface="Wingdings" panose="05000000000000000000" pitchFamily="2" charset="2"/>
              </a:rPr>
              <a:t>Mapster</a:t>
            </a:r>
            <a:r>
              <a:rPr lang="de-AT" dirty="0">
                <a:sym typeface="Wingdings" panose="05000000000000000000" pitchFamily="2" charset="2"/>
              </a:rPr>
              <a:t>)</a:t>
            </a:r>
          </a:p>
          <a:p>
            <a:r>
              <a:rPr lang="de-AT" dirty="0">
                <a:sym typeface="Wingdings" panose="05000000000000000000" pitchFamily="2" charset="2"/>
              </a:rPr>
              <a:t>Validierung über </a:t>
            </a:r>
            <a:r>
              <a:rPr lang="de-AT" dirty="0" err="1">
                <a:sym typeface="Wingdings" panose="05000000000000000000" pitchFamily="2" charset="2"/>
              </a:rPr>
              <a:t>Fluent</a:t>
            </a:r>
            <a:r>
              <a:rPr lang="de-AT" dirty="0">
                <a:sym typeface="Wingdings" panose="05000000000000000000" pitchFamily="2" charset="2"/>
              </a:rPr>
              <a:t>-Validation</a:t>
            </a:r>
          </a:p>
          <a:p>
            <a:r>
              <a:rPr lang="de-AT" dirty="0">
                <a:sym typeface="Wingdings" panose="05000000000000000000" pitchFamily="2" charset="2"/>
              </a:rPr>
              <a:t>Wer nachlesen will</a:t>
            </a:r>
          </a:p>
          <a:p>
            <a:pPr lvl="1"/>
            <a:r>
              <a:rPr lang="de-AT" dirty="0">
                <a:hlinkClick r:id="rId2"/>
              </a:rPr>
              <a:t>https://www.ezzylearning.net/tutorial/building-blazor-webassembly-apps-with-clean-architecture</a:t>
            </a:r>
            <a:r>
              <a:rPr lang="de-AT" dirty="0"/>
              <a:t> </a:t>
            </a:r>
          </a:p>
        </p:txBody>
      </p:sp>
    </p:spTree>
    <p:extLst>
      <p:ext uri="{BB962C8B-B14F-4D97-AF65-F5344CB8AC3E}">
        <p14:creationId xmlns:p14="http://schemas.microsoft.com/office/powerpoint/2010/main" val="4196423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DC3F11-342E-CAD8-8A2A-B1770DF22892}"/>
              </a:ext>
            </a:extLst>
          </p:cNvPr>
          <p:cNvSpPr>
            <a:spLocks noGrp="1"/>
          </p:cNvSpPr>
          <p:nvPr>
            <p:ph type="title"/>
          </p:nvPr>
        </p:nvSpPr>
        <p:spPr/>
        <p:txBody>
          <a:bodyPr>
            <a:normAutofit/>
          </a:bodyPr>
          <a:lstStyle/>
          <a:p>
            <a:r>
              <a:rPr lang="de-AT" sz="2400" dirty="0"/>
              <a:t>CQRS - Command Query </a:t>
            </a:r>
            <a:r>
              <a:rPr lang="de-AT" sz="2400" dirty="0" err="1"/>
              <a:t>Responsibility</a:t>
            </a:r>
            <a:r>
              <a:rPr lang="de-AT" sz="2400" dirty="0"/>
              <a:t> Segregation</a:t>
            </a:r>
          </a:p>
        </p:txBody>
      </p:sp>
      <p:sp>
        <p:nvSpPr>
          <p:cNvPr id="3" name="Textplatzhalter 2">
            <a:extLst>
              <a:ext uri="{FF2B5EF4-FFF2-40B4-BE49-F238E27FC236}">
                <a16:creationId xmlns:a16="http://schemas.microsoft.com/office/drawing/2014/main" id="{CED5C431-59ED-4157-2206-020BF2D9C405}"/>
              </a:ext>
            </a:extLst>
          </p:cNvPr>
          <p:cNvSpPr>
            <a:spLocks noGrp="1"/>
          </p:cNvSpPr>
          <p:nvPr>
            <p:ph type="body" sz="quarter" idx="10"/>
          </p:nvPr>
        </p:nvSpPr>
        <p:spPr>
          <a:xfrm>
            <a:off x="395536" y="1052736"/>
            <a:ext cx="8207375" cy="4608165"/>
          </a:xfrm>
        </p:spPr>
        <p:txBody>
          <a:bodyPr/>
          <a:lstStyle/>
          <a:p>
            <a:r>
              <a:rPr lang="de-AT" dirty="0"/>
              <a:t>Trennung der </a:t>
            </a:r>
            <a:r>
              <a:rPr lang="de-DE" dirty="0"/>
              <a:t>Lese- und Schreiboperationen einer Anwendung in </a:t>
            </a:r>
            <a:r>
              <a:rPr lang="de-DE" b="1" dirty="0"/>
              <a:t>zwei strikt getrennte Modelle</a:t>
            </a:r>
          </a:p>
          <a:p>
            <a:pPr lvl="1"/>
            <a:r>
              <a:rPr lang="de-DE" b="1" dirty="0" err="1"/>
              <a:t>Queries</a:t>
            </a:r>
            <a:endParaRPr lang="de-DE" b="1" dirty="0"/>
          </a:p>
          <a:p>
            <a:pPr lvl="2"/>
            <a:r>
              <a:rPr lang="de-AT" dirty="0"/>
              <a:t>Reine Leseoperationen liefern DTOs</a:t>
            </a:r>
          </a:p>
          <a:p>
            <a:pPr lvl="1"/>
            <a:r>
              <a:rPr lang="de-AT" b="1" dirty="0" err="1"/>
              <a:t>Commands</a:t>
            </a:r>
            <a:endParaRPr lang="de-AT" b="1" dirty="0"/>
          </a:p>
          <a:p>
            <a:pPr lvl="2"/>
            <a:r>
              <a:rPr lang="de-AT" dirty="0"/>
              <a:t>Datenänderungen</a:t>
            </a:r>
          </a:p>
          <a:p>
            <a:r>
              <a:rPr lang="de-AT" dirty="0"/>
              <a:t>Implementiert mehrere Entwurfsprinzipien</a:t>
            </a:r>
          </a:p>
          <a:p>
            <a:pPr lvl="1"/>
            <a:r>
              <a:rPr lang="de-AT" dirty="0"/>
              <a:t>Single </a:t>
            </a:r>
            <a:r>
              <a:rPr lang="de-AT" dirty="0" err="1"/>
              <a:t>Responsability</a:t>
            </a:r>
            <a:r>
              <a:rPr lang="de-AT" dirty="0"/>
              <a:t> </a:t>
            </a:r>
            <a:r>
              <a:rPr lang="de-AT" dirty="0" err="1"/>
              <a:t>Principle</a:t>
            </a:r>
            <a:r>
              <a:rPr lang="de-AT" dirty="0"/>
              <a:t> aus SOLID</a:t>
            </a:r>
          </a:p>
          <a:p>
            <a:pPr lvl="1"/>
            <a:r>
              <a:rPr lang="de-AT" dirty="0"/>
              <a:t>Separation </a:t>
            </a:r>
            <a:r>
              <a:rPr lang="de-AT" dirty="0" err="1"/>
              <a:t>of</a:t>
            </a:r>
            <a:r>
              <a:rPr lang="de-AT" dirty="0"/>
              <a:t> </a:t>
            </a:r>
            <a:r>
              <a:rPr lang="de-AT" dirty="0" err="1"/>
              <a:t>Concerns</a:t>
            </a:r>
            <a:endParaRPr lang="de-AT" dirty="0"/>
          </a:p>
          <a:p>
            <a:pPr lvl="1"/>
            <a:r>
              <a:rPr lang="de-AT" dirty="0"/>
              <a:t>Command-Pattern</a:t>
            </a:r>
          </a:p>
          <a:p>
            <a:pPr lvl="2"/>
            <a:r>
              <a:rPr lang="de-AT" dirty="0"/>
              <a:t>Jeder Schreibzugriff ist ein eigener Befehl</a:t>
            </a:r>
          </a:p>
        </p:txBody>
      </p:sp>
    </p:spTree>
    <p:extLst>
      <p:ext uri="{BB962C8B-B14F-4D97-AF65-F5344CB8AC3E}">
        <p14:creationId xmlns:p14="http://schemas.microsoft.com/office/powerpoint/2010/main" val="3507066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793BEC-E1A6-C656-7976-E9764E4B41D8}"/>
              </a:ext>
            </a:extLst>
          </p:cNvPr>
          <p:cNvSpPr>
            <a:spLocks noGrp="1"/>
          </p:cNvSpPr>
          <p:nvPr>
            <p:ph type="title"/>
          </p:nvPr>
        </p:nvSpPr>
        <p:spPr/>
        <p:txBody>
          <a:bodyPr/>
          <a:lstStyle/>
          <a:p>
            <a:r>
              <a:rPr lang="de-AT" dirty="0"/>
              <a:t>Mediator-Pattern</a:t>
            </a:r>
          </a:p>
        </p:txBody>
      </p:sp>
      <p:sp>
        <p:nvSpPr>
          <p:cNvPr id="3" name="Textplatzhalter 2">
            <a:extLst>
              <a:ext uri="{FF2B5EF4-FFF2-40B4-BE49-F238E27FC236}">
                <a16:creationId xmlns:a16="http://schemas.microsoft.com/office/drawing/2014/main" id="{093821D0-DDB8-4175-C769-7C08835974FB}"/>
              </a:ext>
            </a:extLst>
          </p:cNvPr>
          <p:cNvSpPr>
            <a:spLocks noGrp="1"/>
          </p:cNvSpPr>
          <p:nvPr>
            <p:ph type="body" sz="quarter" idx="10"/>
          </p:nvPr>
        </p:nvSpPr>
        <p:spPr/>
        <p:txBody>
          <a:bodyPr/>
          <a:lstStyle/>
          <a:p>
            <a:r>
              <a:rPr lang="de-AT" dirty="0"/>
              <a:t>Zentraler Kommunikationsknoten zwischen Objekten</a:t>
            </a:r>
          </a:p>
          <a:p>
            <a:pPr lvl="1"/>
            <a:r>
              <a:rPr lang="de-AT" dirty="0"/>
              <a:t>Lose Kopplung </a:t>
            </a:r>
            <a:r>
              <a:rPr lang="de-AT" dirty="0">
                <a:sym typeface="Wingdings" panose="05000000000000000000" pitchFamily="2" charset="2"/>
              </a:rPr>
              <a:t> Objekte kennen nur Mediator</a:t>
            </a:r>
          </a:p>
          <a:p>
            <a:r>
              <a:rPr lang="de-AT" dirty="0">
                <a:sym typeface="Wingdings" panose="05000000000000000000" pitchFamily="2" charset="2"/>
              </a:rPr>
              <a:t>Strukturierung der </a:t>
            </a:r>
            <a:r>
              <a:rPr lang="de-AT" dirty="0" err="1">
                <a:sym typeface="Wingdings" panose="05000000000000000000" pitchFamily="2" charset="2"/>
              </a:rPr>
              <a:t>Requests</a:t>
            </a:r>
            <a:endParaRPr lang="de-AT" dirty="0">
              <a:sym typeface="Wingdings" panose="05000000000000000000" pitchFamily="2" charset="2"/>
            </a:endParaRPr>
          </a:p>
          <a:p>
            <a:pPr lvl="1"/>
            <a:r>
              <a:rPr lang="de-AT" dirty="0">
                <a:sym typeface="Wingdings" panose="05000000000000000000" pitchFamily="2" charset="2"/>
              </a:rPr>
              <a:t>Je Aufgabe ein Handler, der dann vom Mediator aufgerufen wird</a:t>
            </a:r>
          </a:p>
          <a:p>
            <a:endParaRPr lang="de-AT" dirty="0">
              <a:sym typeface="Wingdings" panose="05000000000000000000" pitchFamily="2" charset="2"/>
            </a:endParaRPr>
          </a:p>
          <a:p>
            <a:r>
              <a:rPr lang="de-AT" dirty="0">
                <a:sym typeface="Wingdings" panose="05000000000000000000" pitchFamily="2" charset="2"/>
              </a:rPr>
              <a:t>Nachteil: Anwendung wirkt aufgebläht</a:t>
            </a:r>
          </a:p>
          <a:p>
            <a:pPr lvl="1"/>
            <a:r>
              <a:rPr lang="de-AT" dirty="0">
                <a:sym typeface="Wingdings" panose="05000000000000000000" pitchFamily="2" charset="2"/>
              </a:rPr>
              <a:t>Mehr Verzeichnisse und Dateien </a:t>
            </a:r>
          </a:p>
          <a:p>
            <a:pPr lvl="1"/>
            <a:r>
              <a:rPr lang="de-AT" dirty="0">
                <a:sym typeface="Wingdings" panose="05000000000000000000" pitchFamily="2" charset="2"/>
              </a:rPr>
              <a:t>Viel </a:t>
            </a:r>
            <a:r>
              <a:rPr lang="de-AT" dirty="0" err="1">
                <a:sym typeface="Wingdings" panose="05000000000000000000" pitchFamily="2" charset="2"/>
              </a:rPr>
              <a:t>Boilerplate</a:t>
            </a:r>
            <a:r>
              <a:rPr lang="de-AT" dirty="0">
                <a:sym typeface="Wingdings" panose="05000000000000000000" pitchFamily="2" charset="2"/>
              </a:rPr>
              <a:t>-Code</a:t>
            </a:r>
          </a:p>
          <a:p>
            <a:pPr lvl="1"/>
            <a:r>
              <a:rPr lang="de-AT" dirty="0">
                <a:sym typeface="Wingdings" panose="05000000000000000000" pitchFamily="2" charset="2"/>
              </a:rPr>
              <a:t>Bei kleinen Anwendungen  </a:t>
            </a:r>
            <a:r>
              <a:rPr lang="de-AT">
                <a:sym typeface="Wingdings" panose="05000000000000000000" pitchFamily="2" charset="2"/>
              </a:rPr>
              <a:t>viel Overhead</a:t>
            </a:r>
          </a:p>
          <a:p>
            <a:pPr lvl="1"/>
            <a:endParaRPr lang="de-AT" dirty="0"/>
          </a:p>
        </p:txBody>
      </p:sp>
    </p:spTree>
    <p:extLst>
      <p:ext uri="{BB962C8B-B14F-4D97-AF65-F5344CB8AC3E}">
        <p14:creationId xmlns:p14="http://schemas.microsoft.com/office/powerpoint/2010/main" val="1915294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CF25ED-3714-098D-1417-5CA41BAD6B81}"/>
              </a:ext>
            </a:extLst>
          </p:cNvPr>
          <p:cNvSpPr>
            <a:spLocks noGrp="1"/>
          </p:cNvSpPr>
          <p:nvPr>
            <p:ph type="title"/>
          </p:nvPr>
        </p:nvSpPr>
        <p:spPr/>
        <p:txBody>
          <a:bodyPr>
            <a:normAutofit/>
          </a:bodyPr>
          <a:lstStyle/>
          <a:p>
            <a:r>
              <a:rPr lang="de-AT" sz="2800" dirty="0" err="1"/>
              <a:t>Application</a:t>
            </a:r>
            <a:r>
              <a:rPr lang="de-AT" sz="2800" dirty="0"/>
              <a:t>-Layer verwendet </a:t>
            </a:r>
            <a:r>
              <a:rPr lang="de-AT" sz="2800" dirty="0" err="1"/>
              <a:t>NuGet</a:t>
            </a:r>
            <a:r>
              <a:rPr lang="de-AT" sz="2800" dirty="0"/>
              <a:t>-Packages</a:t>
            </a:r>
          </a:p>
        </p:txBody>
      </p:sp>
      <p:sp>
        <p:nvSpPr>
          <p:cNvPr id="3" name="Textplatzhalter 2">
            <a:extLst>
              <a:ext uri="{FF2B5EF4-FFF2-40B4-BE49-F238E27FC236}">
                <a16:creationId xmlns:a16="http://schemas.microsoft.com/office/drawing/2014/main" id="{FDCAD9D1-3FD1-3FD4-BB3F-5CD610618EB4}"/>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219F4D62-B070-ED55-CE9C-C2A239C1C9FE}"/>
              </a:ext>
            </a:extLst>
          </p:cNvPr>
          <p:cNvPicPr>
            <a:picLocks noChangeAspect="1"/>
          </p:cNvPicPr>
          <p:nvPr/>
        </p:nvPicPr>
        <p:blipFill>
          <a:blip r:embed="rId2"/>
          <a:stretch>
            <a:fillRect/>
          </a:stretch>
        </p:blipFill>
        <p:spPr>
          <a:xfrm>
            <a:off x="638175" y="1190625"/>
            <a:ext cx="7867650" cy="4476750"/>
          </a:xfrm>
          <a:prstGeom prst="rect">
            <a:avLst/>
          </a:prstGeom>
        </p:spPr>
      </p:pic>
    </p:spTree>
    <p:extLst>
      <p:ext uri="{BB962C8B-B14F-4D97-AF65-F5344CB8AC3E}">
        <p14:creationId xmlns:p14="http://schemas.microsoft.com/office/powerpoint/2010/main" val="3932611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6CE0A8-25EB-9E0D-4042-7AF11BC1349B}"/>
              </a:ext>
            </a:extLst>
          </p:cNvPr>
          <p:cNvSpPr>
            <a:spLocks noGrp="1"/>
          </p:cNvSpPr>
          <p:nvPr>
            <p:ph type="title"/>
          </p:nvPr>
        </p:nvSpPr>
        <p:spPr/>
        <p:txBody>
          <a:bodyPr/>
          <a:lstStyle/>
          <a:p>
            <a:r>
              <a:rPr lang="de-AT" dirty="0" err="1"/>
              <a:t>Queries</a:t>
            </a:r>
            <a:r>
              <a:rPr lang="de-AT" dirty="0"/>
              <a:t> – Verwendung im Controller</a:t>
            </a:r>
          </a:p>
        </p:txBody>
      </p:sp>
      <p:sp>
        <p:nvSpPr>
          <p:cNvPr id="3" name="Textplatzhalter 2">
            <a:extLst>
              <a:ext uri="{FF2B5EF4-FFF2-40B4-BE49-F238E27FC236}">
                <a16:creationId xmlns:a16="http://schemas.microsoft.com/office/drawing/2014/main" id="{EED47362-E7C0-0AE9-3D2D-61A9D78B3D0D}"/>
              </a:ext>
            </a:extLst>
          </p:cNvPr>
          <p:cNvSpPr>
            <a:spLocks noGrp="1"/>
          </p:cNvSpPr>
          <p:nvPr>
            <p:ph type="body" sz="quarter" idx="10"/>
          </p:nvPr>
        </p:nvSpPr>
        <p:spPr/>
        <p:txBody>
          <a:bodyPr/>
          <a:lstStyle/>
          <a:p>
            <a:r>
              <a:rPr lang="de-AT" dirty="0"/>
              <a:t>SRP </a:t>
            </a:r>
            <a:r>
              <a:rPr lang="de-AT" dirty="0">
                <a:sym typeface="Wingdings" panose="05000000000000000000" pitchFamily="2" charset="2"/>
              </a:rPr>
              <a:t> bleibt schlank</a:t>
            </a:r>
          </a:p>
          <a:p>
            <a:r>
              <a:rPr lang="de-AT" dirty="0">
                <a:sym typeface="Wingdings" panose="05000000000000000000" pitchFamily="2" charset="2"/>
              </a:rPr>
              <a:t>Kernaufgabe: Request empfangen und Response zurücksenden</a:t>
            </a:r>
          </a:p>
          <a:p>
            <a:r>
              <a:rPr lang="de-AT" dirty="0">
                <a:sym typeface="Wingdings" panose="05000000000000000000" pitchFamily="2" charset="2"/>
              </a:rPr>
              <a:t>Datenbeschaffung und Mapping geschieht woanders</a:t>
            </a:r>
          </a:p>
          <a:p>
            <a:pPr lvl="1"/>
            <a:r>
              <a:rPr lang="de-AT" dirty="0"/>
              <a:t>Kann dann auch </a:t>
            </a:r>
            <a:r>
              <a:rPr lang="de-AT" dirty="0" err="1"/>
              <a:t>wiedreverwendet</a:t>
            </a:r>
            <a:r>
              <a:rPr lang="de-AT" dirty="0"/>
              <a:t> werden</a:t>
            </a:r>
          </a:p>
        </p:txBody>
      </p:sp>
      <p:pic>
        <p:nvPicPr>
          <p:cNvPr id="5" name="Grafik 4">
            <a:extLst>
              <a:ext uri="{FF2B5EF4-FFF2-40B4-BE49-F238E27FC236}">
                <a16:creationId xmlns:a16="http://schemas.microsoft.com/office/drawing/2014/main" id="{9694E02F-8E97-3605-7AB7-B553B70280AE}"/>
              </a:ext>
            </a:extLst>
          </p:cNvPr>
          <p:cNvPicPr>
            <a:picLocks noChangeAspect="1"/>
          </p:cNvPicPr>
          <p:nvPr/>
        </p:nvPicPr>
        <p:blipFill>
          <a:blip r:embed="rId2"/>
          <a:stretch>
            <a:fillRect/>
          </a:stretch>
        </p:blipFill>
        <p:spPr>
          <a:xfrm>
            <a:off x="444148" y="4005064"/>
            <a:ext cx="7886700" cy="1724025"/>
          </a:xfrm>
          <a:prstGeom prst="rect">
            <a:avLst/>
          </a:prstGeom>
        </p:spPr>
      </p:pic>
    </p:spTree>
    <p:extLst>
      <p:ext uri="{BB962C8B-B14F-4D97-AF65-F5344CB8AC3E}">
        <p14:creationId xmlns:p14="http://schemas.microsoft.com/office/powerpoint/2010/main" val="886726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B4BE62-B7D5-5622-CB6F-4D47EEF35B88}"/>
              </a:ext>
            </a:extLst>
          </p:cNvPr>
          <p:cNvSpPr>
            <a:spLocks noGrp="1"/>
          </p:cNvSpPr>
          <p:nvPr>
            <p:ph type="title"/>
          </p:nvPr>
        </p:nvSpPr>
        <p:spPr/>
        <p:txBody>
          <a:bodyPr/>
          <a:lstStyle/>
          <a:p>
            <a:r>
              <a:rPr lang="de-AT" dirty="0" err="1"/>
              <a:t>Queries</a:t>
            </a:r>
            <a:r>
              <a:rPr lang="de-AT" dirty="0"/>
              <a:t>  (</a:t>
            </a:r>
            <a:r>
              <a:rPr lang="de-AT" dirty="0" err="1"/>
              <a:t>MediatR</a:t>
            </a:r>
            <a:r>
              <a:rPr lang="de-AT" dirty="0"/>
              <a:t>) im </a:t>
            </a:r>
            <a:r>
              <a:rPr lang="de-AT" dirty="0" err="1"/>
              <a:t>Applicationlayer</a:t>
            </a:r>
            <a:endParaRPr lang="de-AT" dirty="0"/>
          </a:p>
        </p:txBody>
      </p:sp>
      <p:sp>
        <p:nvSpPr>
          <p:cNvPr id="3" name="Textplatzhalter 2">
            <a:extLst>
              <a:ext uri="{FF2B5EF4-FFF2-40B4-BE49-F238E27FC236}">
                <a16:creationId xmlns:a16="http://schemas.microsoft.com/office/drawing/2014/main" id="{6D743870-B7C8-C770-1B03-3E395B3E2527}"/>
              </a:ext>
            </a:extLst>
          </p:cNvPr>
          <p:cNvSpPr>
            <a:spLocks noGrp="1"/>
          </p:cNvSpPr>
          <p:nvPr>
            <p:ph type="body" sz="quarter" idx="10"/>
          </p:nvPr>
        </p:nvSpPr>
        <p:spPr>
          <a:xfrm>
            <a:off x="179512" y="1052736"/>
            <a:ext cx="8207375" cy="4608165"/>
          </a:xfrm>
        </p:spPr>
        <p:txBody>
          <a:bodyPr/>
          <a:lstStyle/>
          <a:p>
            <a:r>
              <a:rPr lang="de-AT" dirty="0"/>
              <a:t>Daten aus DB laden </a:t>
            </a:r>
            <a:r>
              <a:rPr lang="de-AT" dirty="0">
                <a:sym typeface="Wingdings" panose="05000000000000000000" pitchFamily="2" charset="2"/>
              </a:rPr>
              <a:t> </a:t>
            </a:r>
            <a:r>
              <a:rPr lang="de-AT" dirty="0" err="1">
                <a:sym typeface="Wingdings" panose="05000000000000000000" pitchFamily="2" charset="2"/>
              </a:rPr>
              <a:t>UnitOfWork</a:t>
            </a:r>
            <a:r>
              <a:rPr lang="de-AT" dirty="0">
                <a:sym typeface="Wingdings" panose="05000000000000000000" pitchFamily="2" charset="2"/>
              </a:rPr>
              <a:t>/Repository</a:t>
            </a:r>
          </a:p>
          <a:p>
            <a:r>
              <a:rPr lang="de-AT" dirty="0">
                <a:sym typeface="Wingdings" panose="05000000000000000000" pitchFamily="2" charset="2"/>
              </a:rPr>
              <a:t>Schema bleibt </a:t>
            </a:r>
            <a:r>
              <a:rPr lang="de-AT" dirty="0" err="1">
                <a:sym typeface="Wingdings" panose="05000000000000000000" pitchFamily="2" charset="2"/>
              </a:rPr>
              <a:t>ímmer</a:t>
            </a:r>
            <a:r>
              <a:rPr lang="de-AT" dirty="0">
                <a:sym typeface="Wingdings" panose="05000000000000000000" pitchFamily="2" charset="2"/>
              </a:rPr>
              <a:t> gleich</a:t>
            </a:r>
            <a:endParaRPr lang="de-AT" dirty="0"/>
          </a:p>
        </p:txBody>
      </p:sp>
      <p:pic>
        <p:nvPicPr>
          <p:cNvPr id="5" name="Grafik 4">
            <a:extLst>
              <a:ext uri="{FF2B5EF4-FFF2-40B4-BE49-F238E27FC236}">
                <a16:creationId xmlns:a16="http://schemas.microsoft.com/office/drawing/2014/main" id="{AC6AA0A5-513D-4665-FBF1-2AE15DE545E2}"/>
              </a:ext>
            </a:extLst>
          </p:cNvPr>
          <p:cNvPicPr>
            <a:picLocks noChangeAspect="1"/>
          </p:cNvPicPr>
          <p:nvPr/>
        </p:nvPicPr>
        <p:blipFill>
          <a:blip r:embed="rId2"/>
          <a:stretch>
            <a:fillRect/>
          </a:stretch>
        </p:blipFill>
        <p:spPr>
          <a:xfrm>
            <a:off x="0" y="2535630"/>
            <a:ext cx="8195850" cy="303162"/>
          </a:xfrm>
          <a:prstGeom prst="rect">
            <a:avLst/>
          </a:prstGeom>
        </p:spPr>
      </p:pic>
      <p:pic>
        <p:nvPicPr>
          <p:cNvPr id="7" name="Grafik 6">
            <a:extLst>
              <a:ext uri="{FF2B5EF4-FFF2-40B4-BE49-F238E27FC236}">
                <a16:creationId xmlns:a16="http://schemas.microsoft.com/office/drawing/2014/main" id="{332F0D54-A7E2-B888-A367-14AC24A94F92}"/>
              </a:ext>
            </a:extLst>
          </p:cNvPr>
          <p:cNvPicPr>
            <a:picLocks noChangeAspect="1"/>
          </p:cNvPicPr>
          <p:nvPr/>
        </p:nvPicPr>
        <p:blipFill>
          <a:blip r:embed="rId3"/>
          <a:stretch>
            <a:fillRect/>
          </a:stretch>
        </p:blipFill>
        <p:spPr>
          <a:xfrm>
            <a:off x="0" y="3067961"/>
            <a:ext cx="9039225" cy="2552700"/>
          </a:xfrm>
          <a:prstGeom prst="rect">
            <a:avLst/>
          </a:prstGeom>
        </p:spPr>
      </p:pic>
    </p:spTree>
    <p:extLst>
      <p:ext uri="{BB962C8B-B14F-4D97-AF65-F5344CB8AC3E}">
        <p14:creationId xmlns:p14="http://schemas.microsoft.com/office/powerpoint/2010/main" val="1413818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2C5E4-55C4-EC3B-0DC9-782B0B216A07}"/>
              </a:ext>
            </a:extLst>
          </p:cNvPr>
          <p:cNvSpPr>
            <a:spLocks noGrp="1"/>
          </p:cNvSpPr>
          <p:nvPr>
            <p:ph type="title"/>
          </p:nvPr>
        </p:nvSpPr>
        <p:spPr/>
        <p:txBody>
          <a:bodyPr/>
          <a:lstStyle/>
          <a:p>
            <a:r>
              <a:rPr lang="de-AT" dirty="0"/>
              <a:t>Command-Pattern im Detail</a:t>
            </a:r>
          </a:p>
        </p:txBody>
      </p:sp>
      <p:sp>
        <p:nvSpPr>
          <p:cNvPr id="3" name="Textplatzhalter 2">
            <a:extLst>
              <a:ext uri="{FF2B5EF4-FFF2-40B4-BE49-F238E27FC236}">
                <a16:creationId xmlns:a16="http://schemas.microsoft.com/office/drawing/2014/main" id="{A26FE95E-1952-5A64-FDB6-587B57F6752F}"/>
              </a:ext>
            </a:extLst>
          </p:cNvPr>
          <p:cNvSpPr>
            <a:spLocks noGrp="1"/>
          </p:cNvSpPr>
          <p:nvPr>
            <p:ph type="body" sz="quarter" idx="10"/>
          </p:nvPr>
        </p:nvSpPr>
        <p:spPr>
          <a:xfrm>
            <a:off x="395536" y="2133203"/>
            <a:ext cx="8207375" cy="4608165"/>
          </a:xfrm>
        </p:spPr>
        <p:txBody>
          <a:bodyPr/>
          <a:lstStyle/>
          <a:p>
            <a:r>
              <a:rPr lang="de-AT" sz="2400" dirty="0" err="1"/>
              <a:t>Immutable</a:t>
            </a:r>
            <a:r>
              <a:rPr lang="de-AT" sz="2400" dirty="0"/>
              <a:t> Wertetyp </a:t>
            </a:r>
            <a:r>
              <a:rPr lang="de-AT" sz="2400" dirty="0">
                <a:sym typeface="Wingdings" panose="05000000000000000000" pitchFamily="2" charset="2"/>
              </a:rPr>
              <a:t> keine defensive Kopie nötig</a:t>
            </a:r>
          </a:p>
          <a:p>
            <a:r>
              <a:rPr lang="de-AT" sz="2400" dirty="0">
                <a:sym typeface="Wingdings" panose="05000000000000000000" pitchFamily="2" charset="2"/>
              </a:rPr>
              <a:t>Parameter des Records entsprechen genau dem DTO</a:t>
            </a:r>
          </a:p>
          <a:p>
            <a:r>
              <a:rPr lang="de-AT" sz="2400" dirty="0">
                <a:sym typeface="Wingdings" panose="05000000000000000000" pitchFamily="2" charset="2"/>
              </a:rPr>
              <a:t>Rückgabetyp ist </a:t>
            </a:r>
            <a:r>
              <a:rPr lang="de-AT" sz="2400" dirty="0" err="1">
                <a:sym typeface="Wingdings" panose="05000000000000000000" pitchFamily="2" charset="2"/>
              </a:rPr>
              <a:t>GetSensorDto</a:t>
            </a:r>
            <a:endParaRPr lang="de-AT" sz="2400" dirty="0"/>
          </a:p>
        </p:txBody>
      </p:sp>
      <p:pic>
        <p:nvPicPr>
          <p:cNvPr id="5" name="Grafik 4">
            <a:extLst>
              <a:ext uri="{FF2B5EF4-FFF2-40B4-BE49-F238E27FC236}">
                <a16:creationId xmlns:a16="http://schemas.microsoft.com/office/drawing/2014/main" id="{B36F917D-D2CA-EC75-23EA-A71B7E5EA0B1}"/>
              </a:ext>
            </a:extLst>
          </p:cNvPr>
          <p:cNvPicPr>
            <a:picLocks noChangeAspect="1"/>
          </p:cNvPicPr>
          <p:nvPr/>
        </p:nvPicPr>
        <p:blipFill>
          <a:blip r:embed="rId2"/>
          <a:stretch>
            <a:fillRect/>
          </a:stretch>
        </p:blipFill>
        <p:spPr>
          <a:xfrm>
            <a:off x="-30719" y="1038198"/>
            <a:ext cx="9144000" cy="992239"/>
          </a:xfrm>
          <a:prstGeom prst="rect">
            <a:avLst/>
          </a:prstGeom>
        </p:spPr>
      </p:pic>
    </p:spTree>
    <p:extLst>
      <p:ext uri="{BB962C8B-B14F-4D97-AF65-F5344CB8AC3E}">
        <p14:creationId xmlns:p14="http://schemas.microsoft.com/office/powerpoint/2010/main" val="2770468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AC3A1-287D-1247-503E-AA48E9DFC282}"/>
              </a:ext>
            </a:extLst>
          </p:cNvPr>
          <p:cNvSpPr>
            <a:spLocks noGrp="1"/>
          </p:cNvSpPr>
          <p:nvPr>
            <p:ph type="title"/>
          </p:nvPr>
        </p:nvSpPr>
        <p:spPr/>
        <p:txBody>
          <a:bodyPr/>
          <a:lstStyle/>
          <a:p>
            <a:r>
              <a:rPr lang="de-AT" dirty="0" err="1"/>
              <a:t>CommandHandler</a:t>
            </a:r>
            <a:r>
              <a:rPr lang="de-AT" dirty="0"/>
              <a:t> mit </a:t>
            </a:r>
            <a:r>
              <a:rPr lang="de-AT" dirty="0" err="1"/>
              <a:t>Mapster</a:t>
            </a:r>
            <a:endParaRPr lang="de-AT" dirty="0"/>
          </a:p>
        </p:txBody>
      </p:sp>
      <p:sp>
        <p:nvSpPr>
          <p:cNvPr id="3" name="Textplatzhalter 2">
            <a:extLst>
              <a:ext uri="{FF2B5EF4-FFF2-40B4-BE49-F238E27FC236}">
                <a16:creationId xmlns:a16="http://schemas.microsoft.com/office/drawing/2014/main" id="{DC71813E-4CCB-4FC9-9551-50F827E7154B}"/>
              </a:ext>
            </a:extLst>
          </p:cNvPr>
          <p:cNvSpPr>
            <a:spLocks noGrp="1"/>
          </p:cNvSpPr>
          <p:nvPr>
            <p:ph type="body" sz="quarter" idx="10"/>
          </p:nvPr>
        </p:nvSpPr>
        <p:spPr/>
        <p:txBody>
          <a:bodyPr/>
          <a:lstStyle/>
          <a:p>
            <a:endParaRPr lang="de-AT" dirty="0"/>
          </a:p>
        </p:txBody>
      </p:sp>
      <p:pic>
        <p:nvPicPr>
          <p:cNvPr id="5" name="Grafik 4">
            <a:extLst>
              <a:ext uri="{FF2B5EF4-FFF2-40B4-BE49-F238E27FC236}">
                <a16:creationId xmlns:a16="http://schemas.microsoft.com/office/drawing/2014/main" id="{E4521184-0447-55A1-1F17-992EEBAB0C09}"/>
              </a:ext>
            </a:extLst>
          </p:cNvPr>
          <p:cNvPicPr>
            <a:picLocks noChangeAspect="1"/>
          </p:cNvPicPr>
          <p:nvPr/>
        </p:nvPicPr>
        <p:blipFill>
          <a:blip r:embed="rId2"/>
          <a:stretch>
            <a:fillRect/>
          </a:stretch>
        </p:blipFill>
        <p:spPr>
          <a:xfrm>
            <a:off x="457200" y="1757178"/>
            <a:ext cx="8229600" cy="3343644"/>
          </a:xfrm>
          <a:prstGeom prst="rect">
            <a:avLst/>
          </a:prstGeom>
        </p:spPr>
      </p:pic>
    </p:spTree>
    <p:extLst>
      <p:ext uri="{BB962C8B-B14F-4D97-AF65-F5344CB8AC3E}">
        <p14:creationId xmlns:p14="http://schemas.microsoft.com/office/powerpoint/2010/main" val="40575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3D0C18-B316-76E5-B8FB-CEEDAA061FD6}"/>
              </a:ext>
            </a:extLst>
          </p:cNvPr>
          <p:cNvSpPr>
            <a:spLocks noGrp="1"/>
          </p:cNvSpPr>
          <p:nvPr>
            <p:ph type="title"/>
          </p:nvPr>
        </p:nvSpPr>
        <p:spPr/>
        <p:txBody>
          <a:bodyPr/>
          <a:lstStyle/>
          <a:p>
            <a:r>
              <a:rPr lang="de-AT" dirty="0" err="1"/>
              <a:t>Dependency</a:t>
            </a:r>
            <a:r>
              <a:rPr lang="de-AT" dirty="0"/>
              <a:t> </a:t>
            </a:r>
            <a:r>
              <a:rPr lang="de-AT" dirty="0" err="1"/>
              <a:t>Injection</a:t>
            </a:r>
            <a:endParaRPr lang="de-AT" dirty="0"/>
          </a:p>
        </p:txBody>
      </p:sp>
      <p:sp>
        <p:nvSpPr>
          <p:cNvPr id="3" name="Textplatzhalter 2">
            <a:extLst>
              <a:ext uri="{FF2B5EF4-FFF2-40B4-BE49-F238E27FC236}">
                <a16:creationId xmlns:a16="http://schemas.microsoft.com/office/drawing/2014/main" id="{5BF78728-E730-F961-18A8-27D89E7C8FCB}"/>
              </a:ext>
            </a:extLst>
          </p:cNvPr>
          <p:cNvSpPr>
            <a:spLocks noGrp="1"/>
          </p:cNvSpPr>
          <p:nvPr>
            <p:ph type="body" sz="quarter" idx="10"/>
          </p:nvPr>
        </p:nvSpPr>
        <p:spPr/>
        <p:txBody>
          <a:bodyPr/>
          <a:lstStyle/>
          <a:p>
            <a:r>
              <a:rPr lang="de-AT" sz="2400" dirty="0"/>
              <a:t>Änderung der Service-Klasse </a:t>
            </a:r>
            <a:r>
              <a:rPr lang="de-AT" sz="2400" dirty="0">
                <a:sym typeface="Wingdings" panose="05000000000000000000" pitchFamily="2" charset="2"/>
              </a:rPr>
              <a:t> Änderung des Codes nötig</a:t>
            </a:r>
            <a:endParaRPr lang="de-AT" sz="2200" dirty="0"/>
          </a:p>
        </p:txBody>
      </p:sp>
      <p:pic>
        <p:nvPicPr>
          <p:cNvPr id="5" name="Grafik 4">
            <a:extLst>
              <a:ext uri="{FF2B5EF4-FFF2-40B4-BE49-F238E27FC236}">
                <a16:creationId xmlns:a16="http://schemas.microsoft.com/office/drawing/2014/main" id="{EFA78656-B3F0-A046-ECE5-AC5255FD1D2B}"/>
              </a:ext>
            </a:extLst>
          </p:cNvPr>
          <p:cNvPicPr>
            <a:picLocks noChangeAspect="1"/>
          </p:cNvPicPr>
          <p:nvPr/>
        </p:nvPicPr>
        <p:blipFill>
          <a:blip r:embed="rId2"/>
          <a:stretch>
            <a:fillRect/>
          </a:stretch>
        </p:blipFill>
        <p:spPr>
          <a:xfrm>
            <a:off x="1385900" y="2276872"/>
            <a:ext cx="6372200" cy="4100539"/>
          </a:xfrm>
          <a:prstGeom prst="rect">
            <a:avLst/>
          </a:prstGeom>
        </p:spPr>
      </p:pic>
    </p:spTree>
    <p:extLst>
      <p:ext uri="{BB962C8B-B14F-4D97-AF65-F5344CB8AC3E}">
        <p14:creationId xmlns:p14="http://schemas.microsoft.com/office/powerpoint/2010/main" val="3155731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976D9-8D73-D179-2284-EEB725B2BCB8}"/>
              </a:ext>
            </a:extLst>
          </p:cNvPr>
          <p:cNvSpPr>
            <a:spLocks noGrp="1"/>
          </p:cNvSpPr>
          <p:nvPr>
            <p:ph type="title"/>
          </p:nvPr>
        </p:nvSpPr>
        <p:spPr/>
        <p:txBody>
          <a:bodyPr/>
          <a:lstStyle/>
          <a:p>
            <a:r>
              <a:rPr lang="de-AT" dirty="0"/>
              <a:t>Domain Driven Development</a:t>
            </a:r>
          </a:p>
        </p:txBody>
      </p:sp>
      <p:sp>
        <p:nvSpPr>
          <p:cNvPr id="3" name="Textplatzhalter 2">
            <a:extLst>
              <a:ext uri="{FF2B5EF4-FFF2-40B4-BE49-F238E27FC236}">
                <a16:creationId xmlns:a16="http://schemas.microsoft.com/office/drawing/2014/main" id="{9DA1EFEB-7B97-664F-39F9-B063B094A682}"/>
              </a:ext>
            </a:extLst>
          </p:cNvPr>
          <p:cNvSpPr>
            <a:spLocks noGrp="1"/>
          </p:cNvSpPr>
          <p:nvPr>
            <p:ph type="body" sz="quarter" idx="10"/>
          </p:nvPr>
        </p:nvSpPr>
        <p:spPr/>
        <p:txBody>
          <a:bodyPr/>
          <a:lstStyle/>
          <a:p>
            <a:r>
              <a:rPr lang="de-AT" sz="2400" dirty="0"/>
              <a:t>Orientierung an der Businesslogik</a:t>
            </a:r>
          </a:p>
          <a:p>
            <a:r>
              <a:rPr lang="de-AT" sz="2400" dirty="0"/>
              <a:t>Domain steht mit ihren fachlichen Regeln im Mittelpunkt</a:t>
            </a:r>
          </a:p>
          <a:p>
            <a:pPr lvl="1"/>
            <a:r>
              <a:rPr lang="de-AT" sz="2000" dirty="0" err="1"/>
              <a:t>Entities</a:t>
            </a:r>
            <a:r>
              <a:rPr lang="de-AT" sz="2000" dirty="0"/>
              <a:t> als zentrale Elemente entsprechen </a:t>
            </a:r>
            <a:r>
              <a:rPr lang="de-AT" sz="2000" dirty="0" err="1"/>
              <a:t>Busimnessobjekten</a:t>
            </a:r>
            <a:endParaRPr lang="de-AT" sz="2000" dirty="0"/>
          </a:p>
          <a:p>
            <a:pPr lvl="1"/>
            <a:r>
              <a:rPr lang="de-AT" sz="2000" dirty="0"/>
              <a:t>Value </a:t>
            </a:r>
            <a:r>
              <a:rPr lang="de-AT" sz="2000" dirty="0" err="1"/>
              <a:t>Object</a:t>
            </a:r>
            <a:r>
              <a:rPr lang="de-AT" sz="2000" dirty="0"/>
              <a:t> ohne eigene Identität aber mit eigenen Regeln</a:t>
            </a:r>
          </a:p>
          <a:p>
            <a:pPr lvl="2"/>
            <a:r>
              <a:rPr lang="de-AT" sz="2000" dirty="0"/>
              <a:t>Adresse</a:t>
            </a:r>
          </a:p>
          <a:p>
            <a:pPr lvl="1"/>
            <a:r>
              <a:rPr lang="de-AT" sz="2000" dirty="0"/>
              <a:t>Einhaltung der Regeln wird innerhalb des </a:t>
            </a:r>
            <a:r>
              <a:rPr lang="de-AT" sz="2000" dirty="0" err="1"/>
              <a:t>Entities</a:t>
            </a:r>
            <a:r>
              <a:rPr lang="de-AT" sz="2000" dirty="0"/>
              <a:t> garantiert</a:t>
            </a:r>
          </a:p>
          <a:p>
            <a:r>
              <a:rPr lang="de-AT" sz="2400" dirty="0"/>
              <a:t>Domainservices prüfen Regeln die über Entitätsgrenzen hinausgehen</a:t>
            </a:r>
          </a:p>
          <a:p>
            <a:pPr lvl="1"/>
            <a:r>
              <a:rPr lang="de-AT" sz="2200" dirty="0"/>
              <a:t>Z.B. Keine zwei Sensoren mit selben Namen und Location</a:t>
            </a:r>
          </a:p>
        </p:txBody>
      </p:sp>
    </p:spTree>
    <p:extLst>
      <p:ext uri="{BB962C8B-B14F-4D97-AF65-F5344CB8AC3E}">
        <p14:creationId xmlns:p14="http://schemas.microsoft.com/office/powerpoint/2010/main" val="2539879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E8DDE1-BD17-99CE-7986-DC0715BA86B7}"/>
              </a:ext>
            </a:extLst>
          </p:cNvPr>
          <p:cNvSpPr>
            <a:spLocks noGrp="1"/>
          </p:cNvSpPr>
          <p:nvPr>
            <p:ph type="title"/>
          </p:nvPr>
        </p:nvSpPr>
        <p:spPr/>
        <p:txBody>
          <a:bodyPr/>
          <a:lstStyle/>
          <a:p>
            <a:r>
              <a:rPr lang="de-AT" dirty="0"/>
              <a:t>Validation</a:t>
            </a:r>
          </a:p>
        </p:txBody>
      </p:sp>
      <p:sp>
        <p:nvSpPr>
          <p:cNvPr id="3" name="Inhaltsplatzhalter 2">
            <a:extLst>
              <a:ext uri="{FF2B5EF4-FFF2-40B4-BE49-F238E27FC236}">
                <a16:creationId xmlns:a16="http://schemas.microsoft.com/office/drawing/2014/main" id="{E8045890-2B45-6350-236C-B7B368843A7B}"/>
              </a:ext>
            </a:extLst>
          </p:cNvPr>
          <p:cNvSpPr>
            <a:spLocks noGrp="1"/>
          </p:cNvSpPr>
          <p:nvPr>
            <p:ph idx="1"/>
          </p:nvPr>
        </p:nvSpPr>
        <p:spPr>
          <a:xfrm>
            <a:off x="457200" y="1340768"/>
            <a:ext cx="8229600" cy="4525963"/>
          </a:xfrm>
        </p:spPr>
        <p:txBody>
          <a:bodyPr/>
          <a:lstStyle/>
          <a:p>
            <a:r>
              <a:rPr lang="de-AT" sz="2400" dirty="0"/>
              <a:t>Prüft auf mehreren Ebenen, ob die Daten (Eingabe, Empfang, …) korrekt sind</a:t>
            </a:r>
          </a:p>
          <a:p>
            <a:r>
              <a:rPr lang="de-AT" sz="2400" dirty="0"/>
              <a:t>Ebenen</a:t>
            </a:r>
          </a:p>
          <a:p>
            <a:pPr lvl="1"/>
            <a:r>
              <a:rPr lang="de-AT" sz="2400" dirty="0" err="1"/>
              <a:t>Presentation</a:t>
            </a:r>
            <a:r>
              <a:rPr lang="de-AT" sz="2400" dirty="0"/>
              <a:t> Layer:</a:t>
            </a:r>
            <a:r>
              <a:rPr lang="de-AT" sz="2400" dirty="0">
                <a:sym typeface="Wingdings" panose="05000000000000000000" pitchFamily="2" charset="2"/>
              </a:rPr>
              <a:t> Syntax, Eingabefehler, …</a:t>
            </a:r>
          </a:p>
          <a:p>
            <a:pPr lvl="1"/>
            <a:r>
              <a:rPr lang="de-AT" sz="2400" dirty="0">
                <a:sym typeface="Wingdings" panose="05000000000000000000" pitchFamily="2" charset="2"/>
              </a:rPr>
              <a:t>Use-Case: korrekt im Sinne des Anwendungsfalls</a:t>
            </a:r>
          </a:p>
          <a:p>
            <a:pPr lvl="1"/>
            <a:r>
              <a:rPr lang="de-AT" sz="2400" dirty="0">
                <a:sym typeface="Wingdings" panose="05000000000000000000" pitchFamily="2" charset="2"/>
              </a:rPr>
              <a:t>Domain: werden </a:t>
            </a:r>
            <a:r>
              <a:rPr lang="de-AT" sz="2400" dirty="0" err="1">
                <a:sym typeface="Wingdings" panose="05000000000000000000" pitchFamily="2" charset="2"/>
              </a:rPr>
              <a:t>Businessrules</a:t>
            </a:r>
            <a:r>
              <a:rPr lang="de-AT" sz="2400" dirty="0">
                <a:sym typeface="Wingdings" panose="05000000000000000000" pitchFamily="2" charset="2"/>
              </a:rPr>
              <a:t> eingehalten</a:t>
            </a:r>
          </a:p>
          <a:p>
            <a:pPr lvl="1"/>
            <a:r>
              <a:rPr lang="de-AT" sz="2400" dirty="0">
                <a:sym typeface="Wingdings" panose="05000000000000000000" pitchFamily="2" charset="2"/>
              </a:rPr>
              <a:t>Infrastructure: Regeln für die Abbildung auf DB</a:t>
            </a:r>
          </a:p>
          <a:p>
            <a:pPr lvl="2"/>
            <a:r>
              <a:rPr lang="de-AT" sz="2000" dirty="0">
                <a:sym typeface="Wingdings" panose="05000000000000000000" pitchFamily="2" charset="2"/>
              </a:rPr>
              <a:t>Unique-Indizes, String-Längen, Wertebereiche, …</a:t>
            </a:r>
          </a:p>
          <a:p>
            <a:pPr lvl="2"/>
            <a:endParaRPr lang="de-AT" sz="2000" dirty="0">
              <a:sym typeface="Wingdings" panose="05000000000000000000" pitchFamily="2" charset="2"/>
            </a:endParaRPr>
          </a:p>
          <a:p>
            <a:r>
              <a:rPr lang="de-AT" sz="2400" dirty="0">
                <a:sym typeface="Wingdings" panose="05000000000000000000" pitchFamily="2" charset="2"/>
              </a:rPr>
              <a:t>Letztlich ist wichtig, dass keine fehlerhaften Daten persistiert werden</a:t>
            </a:r>
            <a:endParaRPr lang="de-AT" sz="2400" dirty="0"/>
          </a:p>
          <a:p>
            <a:endParaRPr lang="de-AT" sz="2400" dirty="0"/>
          </a:p>
        </p:txBody>
      </p:sp>
    </p:spTree>
    <p:extLst>
      <p:ext uri="{BB962C8B-B14F-4D97-AF65-F5344CB8AC3E}">
        <p14:creationId xmlns:p14="http://schemas.microsoft.com/office/powerpoint/2010/main" val="3673640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0B1283-1EAB-10A3-E32E-A7EB3591A690}"/>
              </a:ext>
            </a:extLst>
          </p:cNvPr>
          <p:cNvSpPr>
            <a:spLocks noGrp="1"/>
          </p:cNvSpPr>
          <p:nvPr>
            <p:ph type="title"/>
          </p:nvPr>
        </p:nvSpPr>
        <p:spPr/>
        <p:txBody>
          <a:bodyPr/>
          <a:lstStyle/>
          <a:p>
            <a:r>
              <a:rPr lang="de-AT" dirty="0"/>
              <a:t>Validation auf mehreren Ebenen</a:t>
            </a:r>
          </a:p>
        </p:txBody>
      </p:sp>
      <p:sp>
        <p:nvSpPr>
          <p:cNvPr id="3" name="Textplatzhalter 2">
            <a:extLst>
              <a:ext uri="{FF2B5EF4-FFF2-40B4-BE49-F238E27FC236}">
                <a16:creationId xmlns:a16="http://schemas.microsoft.com/office/drawing/2014/main" id="{5B996F6C-DCD9-DA96-43E3-E02067837647}"/>
              </a:ext>
            </a:extLst>
          </p:cNvPr>
          <p:cNvSpPr>
            <a:spLocks noGrp="1"/>
          </p:cNvSpPr>
          <p:nvPr>
            <p:ph type="body" sz="quarter" idx="10"/>
          </p:nvPr>
        </p:nvSpPr>
        <p:spPr>
          <a:xfrm>
            <a:off x="107504" y="1341115"/>
            <a:ext cx="5382344" cy="4608165"/>
          </a:xfrm>
        </p:spPr>
        <p:txBody>
          <a:bodyPr/>
          <a:lstStyle/>
          <a:p>
            <a:r>
              <a:rPr lang="de-AT" sz="2400" dirty="0"/>
              <a:t>Domain-Regeln werden auch in höheren Ebenen verwendet </a:t>
            </a:r>
            <a:r>
              <a:rPr lang="de-AT" sz="2400" dirty="0">
                <a:sym typeface="Wingdings" panose="05000000000000000000" pitchFamily="2" charset="2"/>
              </a:rPr>
              <a:t> DRY</a:t>
            </a:r>
            <a:endParaRPr lang="de-AT" sz="2400" dirty="0"/>
          </a:p>
          <a:p>
            <a:pPr lvl="1"/>
            <a:r>
              <a:rPr lang="de-AT" sz="2000" dirty="0" err="1"/>
              <a:t>Application</a:t>
            </a:r>
            <a:r>
              <a:rPr lang="de-AT" sz="2000" dirty="0"/>
              <a:t>, UI</a:t>
            </a:r>
          </a:p>
          <a:p>
            <a:r>
              <a:rPr lang="de-AT" sz="2400" dirty="0"/>
              <a:t>Unterscheidung</a:t>
            </a:r>
          </a:p>
          <a:p>
            <a:pPr lvl="1"/>
            <a:r>
              <a:rPr lang="de-AT" sz="2000" dirty="0"/>
              <a:t>Entitäts-intern</a:t>
            </a:r>
          </a:p>
          <a:p>
            <a:pPr lvl="2"/>
            <a:r>
              <a:rPr lang="de-AT" sz="2000" dirty="0"/>
              <a:t>Simple Unittests</a:t>
            </a:r>
          </a:p>
          <a:p>
            <a:pPr lvl="1"/>
            <a:r>
              <a:rPr lang="de-AT" sz="2000" dirty="0"/>
              <a:t>Über Entitätsgrenzen</a:t>
            </a:r>
          </a:p>
          <a:p>
            <a:pPr lvl="2"/>
            <a:r>
              <a:rPr lang="de-AT" sz="2000" dirty="0"/>
              <a:t>Komplexer</a:t>
            </a:r>
          </a:p>
          <a:p>
            <a:pPr lvl="2"/>
            <a:r>
              <a:rPr lang="de-AT" sz="2000" dirty="0"/>
              <a:t>Z.B. keine Sensoren mit gleicher Location und gleichem Namen</a:t>
            </a:r>
          </a:p>
          <a:p>
            <a:pPr lvl="2"/>
            <a:r>
              <a:rPr lang="de-AT" sz="2000" dirty="0"/>
              <a:t>Benötigen UOW-Zugriff</a:t>
            </a:r>
          </a:p>
          <a:p>
            <a:pPr lvl="2"/>
            <a:r>
              <a:rPr lang="de-AT" sz="2000" dirty="0"/>
              <a:t>In UI (Browser) nicht sinnvoll wiederverwendbar</a:t>
            </a:r>
          </a:p>
        </p:txBody>
      </p:sp>
      <p:pic>
        <p:nvPicPr>
          <p:cNvPr id="4" name="Grafik 3">
            <a:extLst>
              <a:ext uri="{FF2B5EF4-FFF2-40B4-BE49-F238E27FC236}">
                <a16:creationId xmlns:a16="http://schemas.microsoft.com/office/drawing/2014/main" id="{23730394-14D4-01D3-4373-D45256B03D01}"/>
              </a:ext>
            </a:extLst>
          </p:cNvPr>
          <p:cNvPicPr>
            <a:picLocks noChangeAspect="1"/>
          </p:cNvPicPr>
          <p:nvPr/>
        </p:nvPicPr>
        <p:blipFill>
          <a:blip r:embed="rId2"/>
          <a:stretch>
            <a:fillRect/>
          </a:stretch>
        </p:blipFill>
        <p:spPr>
          <a:xfrm>
            <a:off x="5505412" y="1124744"/>
            <a:ext cx="3408147" cy="5112221"/>
          </a:xfrm>
          <a:prstGeom prst="rect">
            <a:avLst/>
          </a:prstGeom>
        </p:spPr>
      </p:pic>
    </p:spTree>
    <p:extLst>
      <p:ext uri="{BB962C8B-B14F-4D97-AF65-F5344CB8AC3E}">
        <p14:creationId xmlns:p14="http://schemas.microsoft.com/office/powerpoint/2010/main" val="1162502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D20B5D-09DD-554D-B3BC-820FF631BE14}"/>
              </a:ext>
            </a:extLst>
          </p:cNvPr>
          <p:cNvSpPr>
            <a:spLocks noGrp="1"/>
          </p:cNvSpPr>
          <p:nvPr>
            <p:ph type="title"/>
          </p:nvPr>
        </p:nvSpPr>
        <p:spPr/>
        <p:txBody>
          <a:bodyPr/>
          <a:lstStyle/>
          <a:p>
            <a:r>
              <a:rPr lang="de-AT" dirty="0"/>
              <a:t>Eigener Typ </a:t>
            </a:r>
            <a:r>
              <a:rPr lang="de-AT" dirty="0" err="1"/>
              <a:t>ValidationResult</a:t>
            </a:r>
            <a:r>
              <a:rPr lang="de-AT" dirty="0"/>
              <a:t> </a:t>
            </a:r>
          </a:p>
        </p:txBody>
      </p:sp>
      <p:sp>
        <p:nvSpPr>
          <p:cNvPr id="3" name="Textplatzhalter 2">
            <a:extLst>
              <a:ext uri="{FF2B5EF4-FFF2-40B4-BE49-F238E27FC236}">
                <a16:creationId xmlns:a16="http://schemas.microsoft.com/office/drawing/2014/main" id="{47E6520A-BDF8-A702-0048-5B1EB9D0CEAC}"/>
              </a:ext>
            </a:extLst>
          </p:cNvPr>
          <p:cNvSpPr>
            <a:spLocks noGrp="1"/>
          </p:cNvSpPr>
          <p:nvPr>
            <p:ph type="body" sz="quarter" idx="10"/>
          </p:nvPr>
        </p:nvSpPr>
        <p:spPr/>
        <p:txBody>
          <a:bodyPr/>
          <a:lstStyle/>
          <a:p>
            <a:r>
              <a:rPr lang="de-AT" dirty="0"/>
              <a:t>Mit Factory-Methods</a:t>
            </a:r>
          </a:p>
          <a:p>
            <a:pPr lvl="1"/>
            <a:r>
              <a:rPr lang="de-AT" dirty="0"/>
              <a:t>Wozu?</a:t>
            </a:r>
          </a:p>
          <a:p>
            <a:pPr lvl="1"/>
            <a:r>
              <a:rPr lang="de-AT" dirty="0"/>
              <a:t>Alternativen?</a:t>
            </a:r>
          </a:p>
        </p:txBody>
      </p:sp>
      <p:pic>
        <p:nvPicPr>
          <p:cNvPr id="5" name="Grafik 4">
            <a:extLst>
              <a:ext uri="{FF2B5EF4-FFF2-40B4-BE49-F238E27FC236}">
                <a16:creationId xmlns:a16="http://schemas.microsoft.com/office/drawing/2014/main" id="{80597D14-BECF-189C-EA12-55A394358DB6}"/>
              </a:ext>
            </a:extLst>
          </p:cNvPr>
          <p:cNvPicPr>
            <a:picLocks noChangeAspect="1"/>
          </p:cNvPicPr>
          <p:nvPr/>
        </p:nvPicPr>
        <p:blipFill>
          <a:blip r:embed="rId2"/>
          <a:stretch>
            <a:fillRect/>
          </a:stretch>
        </p:blipFill>
        <p:spPr>
          <a:xfrm>
            <a:off x="581025" y="3212976"/>
            <a:ext cx="7981950" cy="2867025"/>
          </a:xfrm>
          <a:prstGeom prst="rect">
            <a:avLst/>
          </a:prstGeom>
        </p:spPr>
      </p:pic>
    </p:spTree>
    <p:extLst>
      <p:ext uri="{BB962C8B-B14F-4D97-AF65-F5344CB8AC3E}">
        <p14:creationId xmlns:p14="http://schemas.microsoft.com/office/powerpoint/2010/main" val="3519461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97D78C-9DC1-A82B-FEB0-198331604FE6}"/>
              </a:ext>
            </a:extLst>
          </p:cNvPr>
          <p:cNvSpPr>
            <a:spLocks noGrp="1"/>
          </p:cNvSpPr>
          <p:nvPr>
            <p:ph type="title"/>
          </p:nvPr>
        </p:nvSpPr>
        <p:spPr/>
        <p:txBody>
          <a:bodyPr/>
          <a:lstStyle/>
          <a:p>
            <a:r>
              <a:rPr lang="de-AT" dirty="0"/>
              <a:t>Domain-Rules zentral verwalten</a:t>
            </a:r>
          </a:p>
        </p:txBody>
      </p:sp>
      <p:sp>
        <p:nvSpPr>
          <p:cNvPr id="3" name="Textplatzhalter 2">
            <a:extLst>
              <a:ext uri="{FF2B5EF4-FFF2-40B4-BE49-F238E27FC236}">
                <a16:creationId xmlns:a16="http://schemas.microsoft.com/office/drawing/2014/main" id="{4A86C530-5A03-FB6A-5AEB-5107C9665FE5}"/>
              </a:ext>
            </a:extLst>
          </p:cNvPr>
          <p:cNvSpPr>
            <a:spLocks noGrp="1"/>
          </p:cNvSpPr>
          <p:nvPr>
            <p:ph type="body" sz="quarter" idx="10"/>
          </p:nvPr>
        </p:nvSpPr>
        <p:spPr>
          <a:xfrm>
            <a:off x="35496" y="1052736"/>
            <a:ext cx="8207375" cy="4608165"/>
          </a:xfrm>
        </p:spPr>
        <p:txBody>
          <a:bodyPr/>
          <a:lstStyle/>
          <a:p>
            <a:r>
              <a:rPr lang="de-AT" dirty="0"/>
              <a:t>Code syntaktisch und semantisch analysieren</a:t>
            </a:r>
          </a:p>
        </p:txBody>
      </p:sp>
      <p:pic>
        <p:nvPicPr>
          <p:cNvPr id="5" name="Grafik 4">
            <a:extLst>
              <a:ext uri="{FF2B5EF4-FFF2-40B4-BE49-F238E27FC236}">
                <a16:creationId xmlns:a16="http://schemas.microsoft.com/office/drawing/2014/main" id="{B81F9D3F-2096-FCE9-DEEE-150D7C56A926}"/>
              </a:ext>
            </a:extLst>
          </p:cNvPr>
          <p:cNvPicPr>
            <a:picLocks noChangeAspect="1"/>
          </p:cNvPicPr>
          <p:nvPr/>
        </p:nvPicPr>
        <p:blipFill>
          <a:blip r:embed="rId2"/>
          <a:stretch>
            <a:fillRect/>
          </a:stretch>
        </p:blipFill>
        <p:spPr>
          <a:xfrm>
            <a:off x="0" y="1700808"/>
            <a:ext cx="9115425" cy="4457700"/>
          </a:xfrm>
          <a:prstGeom prst="rect">
            <a:avLst/>
          </a:prstGeom>
        </p:spPr>
      </p:pic>
    </p:spTree>
    <p:extLst>
      <p:ext uri="{BB962C8B-B14F-4D97-AF65-F5344CB8AC3E}">
        <p14:creationId xmlns:p14="http://schemas.microsoft.com/office/powerpoint/2010/main" val="299030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65970-F58E-B644-E326-864FA9B83054}"/>
              </a:ext>
            </a:extLst>
          </p:cNvPr>
          <p:cNvSpPr>
            <a:spLocks noGrp="1"/>
          </p:cNvSpPr>
          <p:nvPr>
            <p:ph type="title"/>
          </p:nvPr>
        </p:nvSpPr>
        <p:spPr/>
        <p:txBody>
          <a:bodyPr/>
          <a:lstStyle/>
          <a:p>
            <a:r>
              <a:rPr lang="de-AT" dirty="0"/>
              <a:t>Ohne Bedingungsoperator (?:)</a:t>
            </a:r>
          </a:p>
        </p:txBody>
      </p:sp>
      <p:sp>
        <p:nvSpPr>
          <p:cNvPr id="3" name="Textplatzhalter 2">
            <a:extLst>
              <a:ext uri="{FF2B5EF4-FFF2-40B4-BE49-F238E27FC236}">
                <a16:creationId xmlns:a16="http://schemas.microsoft.com/office/drawing/2014/main" id="{FD65E3FF-30F2-B7A0-C6FE-F17978F0D7B7}"/>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7AE61089-E4E0-C797-CF04-028CD8191A85}"/>
              </a:ext>
            </a:extLst>
          </p:cNvPr>
          <p:cNvPicPr>
            <a:picLocks noChangeAspect="1"/>
          </p:cNvPicPr>
          <p:nvPr/>
        </p:nvPicPr>
        <p:blipFill>
          <a:blip r:embed="rId2"/>
          <a:stretch>
            <a:fillRect/>
          </a:stretch>
        </p:blipFill>
        <p:spPr>
          <a:xfrm>
            <a:off x="-1" y="1124744"/>
            <a:ext cx="10456641" cy="3168352"/>
          </a:xfrm>
          <a:prstGeom prst="rect">
            <a:avLst/>
          </a:prstGeom>
        </p:spPr>
      </p:pic>
    </p:spTree>
    <p:extLst>
      <p:ext uri="{BB962C8B-B14F-4D97-AF65-F5344CB8AC3E}">
        <p14:creationId xmlns:p14="http://schemas.microsoft.com/office/powerpoint/2010/main" val="340907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CC71C0-130E-73AB-816E-C1D0D8DEF67F}"/>
              </a:ext>
            </a:extLst>
          </p:cNvPr>
          <p:cNvSpPr>
            <a:spLocks noGrp="1"/>
          </p:cNvSpPr>
          <p:nvPr>
            <p:ph type="title"/>
          </p:nvPr>
        </p:nvSpPr>
        <p:spPr/>
        <p:txBody>
          <a:bodyPr/>
          <a:lstStyle/>
          <a:p>
            <a:r>
              <a:rPr lang="de-AT" dirty="0"/>
              <a:t>Alle Prüfungen aufrufen</a:t>
            </a:r>
          </a:p>
        </p:txBody>
      </p:sp>
      <p:sp>
        <p:nvSpPr>
          <p:cNvPr id="3" name="Textplatzhalter 2">
            <a:extLst>
              <a:ext uri="{FF2B5EF4-FFF2-40B4-BE49-F238E27FC236}">
                <a16:creationId xmlns:a16="http://schemas.microsoft.com/office/drawing/2014/main" id="{DFFD0600-D1C8-03FD-6155-24F218D75F20}"/>
              </a:ext>
            </a:extLst>
          </p:cNvPr>
          <p:cNvSpPr>
            <a:spLocks noGrp="1"/>
          </p:cNvSpPr>
          <p:nvPr>
            <p:ph type="body" sz="quarter" idx="10"/>
          </p:nvPr>
        </p:nvSpPr>
        <p:spPr/>
        <p:txBody>
          <a:bodyPr/>
          <a:lstStyle/>
          <a:p>
            <a:r>
              <a:rPr lang="de-AT" dirty="0"/>
              <a:t>Was hat es mit dem </a:t>
            </a:r>
            <a:r>
              <a:rPr lang="de-AT" dirty="0" err="1"/>
              <a:t>yield</a:t>
            </a:r>
            <a:r>
              <a:rPr lang="de-AT" dirty="0"/>
              <a:t> </a:t>
            </a:r>
            <a:r>
              <a:rPr lang="de-AT" dirty="0" err="1"/>
              <a:t>return</a:t>
            </a:r>
            <a:r>
              <a:rPr lang="de-AT" dirty="0"/>
              <a:t> auf sich</a:t>
            </a:r>
          </a:p>
        </p:txBody>
      </p:sp>
      <p:pic>
        <p:nvPicPr>
          <p:cNvPr id="5" name="Grafik 4">
            <a:extLst>
              <a:ext uri="{FF2B5EF4-FFF2-40B4-BE49-F238E27FC236}">
                <a16:creationId xmlns:a16="http://schemas.microsoft.com/office/drawing/2014/main" id="{CDD5C85C-876F-C4EB-E5AA-765ECBFBAA2F}"/>
              </a:ext>
            </a:extLst>
          </p:cNvPr>
          <p:cNvPicPr>
            <a:picLocks noChangeAspect="1"/>
          </p:cNvPicPr>
          <p:nvPr/>
        </p:nvPicPr>
        <p:blipFill>
          <a:blip r:embed="rId2"/>
          <a:stretch>
            <a:fillRect/>
          </a:stretch>
        </p:blipFill>
        <p:spPr>
          <a:xfrm>
            <a:off x="251520" y="2267917"/>
            <a:ext cx="8853352" cy="1449115"/>
          </a:xfrm>
          <a:prstGeom prst="rect">
            <a:avLst/>
          </a:prstGeom>
        </p:spPr>
      </p:pic>
    </p:spTree>
    <p:extLst>
      <p:ext uri="{BB962C8B-B14F-4D97-AF65-F5344CB8AC3E}">
        <p14:creationId xmlns:p14="http://schemas.microsoft.com/office/powerpoint/2010/main" val="1452057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938CBE-D6FE-C8CD-A6AA-983187008C98}"/>
              </a:ext>
            </a:extLst>
          </p:cNvPr>
          <p:cNvSpPr>
            <a:spLocks noGrp="1"/>
          </p:cNvSpPr>
          <p:nvPr>
            <p:ph type="title"/>
          </p:nvPr>
        </p:nvSpPr>
        <p:spPr/>
        <p:txBody>
          <a:bodyPr/>
          <a:lstStyle/>
          <a:p>
            <a:r>
              <a:rPr lang="de-AT" dirty="0"/>
              <a:t>Alternative zu </a:t>
            </a:r>
            <a:r>
              <a:rPr lang="de-AT" dirty="0" err="1"/>
              <a:t>yield</a:t>
            </a:r>
            <a:r>
              <a:rPr lang="de-AT" dirty="0"/>
              <a:t> </a:t>
            </a:r>
            <a:r>
              <a:rPr lang="de-AT" dirty="0" err="1"/>
              <a:t>return</a:t>
            </a:r>
            <a:endParaRPr lang="de-AT" dirty="0"/>
          </a:p>
        </p:txBody>
      </p:sp>
      <p:sp>
        <p:nvSpPr>
          <p:cNvPr id="3" name="Textplatzhalter 2">
            <a:extLst>
              <a:ext uri="{FF2B5EF4-FFF2-40B4-BE49-F238E27FC236}">
                <a16:creationId xmlns:a16="http://schemas.microsoft.com/office/drawing/2014/main" id="{D9EE7113-1614-CA94-3C0D-0003FA1218DE}"/>
              </a:ext>
            </a:extLst>
          </p:cNvPr>
          <p:cNvSpPr>
            <a:spLocks noGrp="1"/>
          </p:cNvSpPr>
          <p:nvPr>
            <p:ph type="body" sz="quarter" idx="10"/>
          </p:nvPr>
        </p:nvSpPr>
        <p:spPr/>
        <p:txBody>
          <a:bodyPr/>
          <a:lstStyle/>
          <a:p>
            <a:r>
              <a:rPr lang="de-AT" dirty="0"/>
              <a:t>Unterschiede?</a:t>
            </a:r>
          </a:p>
        </p:txBody>
      </p:sp>
      <p:pic>
        <p:nvPicPr>
          <p:cNvPr id="5" name="Grafik 4">
            <a:extLst>
              <a:ext uri="{FF2B5EF4-FFF2-40B4-BE49-F238E27FC236}">
                <a16:creationId xmlns:a16="http://schemas.microsoft.com/office/drawing/2014/main" id="{457E110B-9C13-F7AF-F6D3-F01EEC914F08}"/>
              </a:ext>
            </a:extLst>
          </p:cNvPr>
          <p:cNvPicPr>
            <a:picLocks noChangeAspect="1"/>
          </p:cNvPicPr>
          <p:nvPr/>
        </p:nvPicPr>
        <p:blipFill>
          <a:blip r:embed="rId2"/>
          <a:stretch>
            <a:fillRect/>
          </a:stretch>
        </p:blipFill>
        <p:spPr>
          <a:xfrm>
            <a:off x="0" y="2348880"/>
            <a:ext cx="8864158" cy="2880320"/>
          </a:xfrm>
          <a:prstGeom prst="rect">
            <a:avLst/>
          </a:prstGeom>
        </p:spPr>
      </p:pic>
    </p:spTree>
    <p:extLst>
      <p:ext uri="{BB962C8B-B14F-4D97-AF65-F5344CB8AC3E}">
        <p14:creationId xmlns:p14="http://schemas.microsoft.com/office/powerpoint/2010/main" val="1577988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19C638-77D5-9B5F-9A6D-611FADB6DF10}"/>
              </a:ext>
            </a:extLst>
          </p:cNvPr>
          <p:cNvSpPr>
            <a:spLocks noGrp="1"/>
          </p:cNvSpPr>
          <p:nvPr>
            <p:ph type="title"/>
          </p:nvPr>
        </p:nvSpPr>
        <p:spPr/>
        <p:txBody>
          <a:bodyPr>
            <a:normAutofit/>
          </a:bodyPr>
          <a:lstStyle/>
          <a:p>
            <a:r>
              <a:rPr lang="de-AT" sz="2800" dirty="0"/>
              <a:t>Im Fehlerfall </a:t>
            </a:r>
            <a:r>
              <a:rPr lang="de-AT" sz="2800" dirty="0">
                <a:sym typeface="Wingdings" panose="05000000000000000000" pitchFamily="2" charset="2"/>
              </a:rPr>
              <a:t> </a:t>
            </a:r>
            <a:r>
              <a:rPr lang="de-AT" sz="2800" dirty="0" err="1">
                <a:sym typeface="Wingdings" panose="05000000000000000000" pitchFamily="2" charset="2"/>
              </a:rPr>
              <a:t>DomainValidationException</a:t>
            </a:r>
            <a:endParaRPr lang="de-AT" sz="2800" dirty="0"/>
          </a:p>
        </p:txBody>
      </p:sp>
      <p:sp>
        <p:nvSpPr>
          <p:cNvPr id="3" name="Textplatzhalter 2">
            <a:extLst>
              <a:ext uri="{FF2B5EF4-FFF2-40B4-BE49-F238E27FC236}">
                <a16:creationId xmlns:a16="http://schemas.microsoft.com/office/drawing/2014/main" id="{3648B0B2-F874-CD8A-7DCA-1D8D3C654DBA}"/>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8A736B16-1117-06B6-DD4E-3004F117D799}"/>
              </a:ext>
            </a:extLst>
          </p:cNvPr>
          <p:cNvPicPr>
            <a:picLocks noChangeAspect="1"/>
          </p:cNvPicPr>
          <p:nvPr/>
        </p:nvPicPr>
        <p:blipFill>
          <a:blip r:embed="rId2"/>
          <a:stretch>
            <a:fillRect/>
          </a:stretch>
        </p:blipFill>
        <p:spPr>
          <a:xfrm>
            <a:off x="-20237" y="1772816"/>
            <a:ext cx="9144000" cy="1943436"/>
          </a:xfrm>
          <a:prstGeom prst="rect">
            <a:avLst/>
          </a:prstGeom>
        </p:spPr>
      </p:pic>
    </p:spTree>
    <p:extLst>
      <p:ext uri="{BB962C8B-B14F-4D97-AF65-F5344CB8AC3E}">
        <p14:creationId xmlns:p14="http://schemas.microsoft.com/office/powerpoint/2010/main" val="2061403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116115-2E36-DAAF-C667-1AFD90056311}"/>
              </a:ext>
            </a:extLst>
          </p:cNvPr>
          <p:cNvSpPr>
            <a:spLocks noGrp="1"/>
          </p:cNvSpPr>
          <p:nvPr>
            <p:ph type="title"/>
          </p:nvPr>
        </p:nvSpPr>
        <p:spPr/>
        <p:txBody>
          <a:bodyPr/>
          <a:lstStyle/>
          <a:p>
            <a:r>
              <a:rPr lang="de-AT" dirty="0"/>
              <a:t>Entity sichert </a:t>
            </a:r>
            <a:r>
              <a:rPr lang="de-AT" dirty="0" err="1"/>
              <a:t>seinenvaliden</a:t>
            </a:r>
            <a:r>
              <a:rPr lang="de-AT" dirty="0"/>
              <a:t> Zustand ab</a:t>
            </a:r>
          </a:p>
        </p:txBody>
      </p:sp>
      <p:sp>
        <p:nvSpPr>
          <p:cNvPr id="3" name="Textplatzhalter 2">
            <a:extLst>
              <a:ext uri="{FF2B5EF4-FFF2-40B4-BE49-F238E27FC236}">
                <a16:creationId xmlns:a16="http://schemas.microsoft.com/office/drawing/2014/main" id="{6FCE3E2C-9589-EB2E-5B5B-46A11C9B0C02}"/>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9493FEFF-B79D-C874-E147-646BB689D265}"/>
              </a:ext>
            </a:extLst>
          </p:cNvPr>
          <p:cNvPicPr>
            <a:picLocks noChangeAspect="1"/>
          </p:cNvPicPr>
          <p:nvPr/>
        </p:nvPicPr>
        <p:blipFill>
          <a:blip r:embed="rId2"/>
          <a:stretch>
            <a:fillRect/>
          </a:stretch>
        </p:blipFill>
        <p:spPr>
          <a:xfrm>
            <a:off x="491633" y="1556792"/>
            <a:ext cx="7867650" cy="3343275"/>
          </a:xfrm>
          <a:prstGeom prst="rect">
            <a:avLst/>
          </a:prstGeom>
        </p:spPr>
      </p:pic>
    </p:spTree>
    <p:extLst>
      <p:ext uri="{BB962C8B-B14F-4D97-AF65-F5344CB8AC3E}">
        <p14:creationId xmlns:p14="http://schemas.microsoft.com/office/powerpoint/2010/main" val="294999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795A1-0A94-27D5-BAB9-C54C76CD43B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A1D7EA2-2297-BE2F-3D84-CBA6D7321BA1}"/>
              </a:ext>
            </a:extLst>
          </p:cNvPr>
          <p:cNvSpPr>
            <a:spLocks noGrp="1"/>
          </p:cNvSpPr>
          <p:nvPr>
            <p:ph type="title"/>
          </p:nvPr>
        </p:nvSpPr>
        <p:spPr/>
        <p:txBody>
          <a:bodyPr/>
          <a:lstStyle/>
          <a:p>
            <a:r>
              <a:rPr lang="de-AT" dirty="0" err="1"/>
              <a:t>Dependency</a:t>
            </a:r>
            <a:r>
              <a:rPr lang="de-AT" dirty="0"/>
              <a:t> </a:t>
            </a:r>
            <a:r>
              <a:rPr lang="de-AT" dirty="0" err="1"/>
              <a:t>Injection</a:t>
            </a:r>
            <a:endParaRPr lang="de-AT" dirty="0"/>
          </a:p>
        </p:txBody>
      </p:sp>
      <p:sp>
        <p:nvSpPr>
          <p:cNvPr id="3" name="Textplatzhalter 2">
            <a:extLst>
              <a:ext uri="{FF2B5EF4-FFF2-40B4-BE49-F238E27FC236}">
                <a16:creationId xmlns:a16="http://schemas.microsoft.com/office/drawing/2014/main" id="{D664B640-4B20-3255-B290-FDA0C2A093BB}"/>
              </a:ext>
            </a:extLst>
          </p:cNvPr>
          <p:cNvSpPr>
            <a:spLocks noGrp="1"/>
          </p:cNvSpPr>
          <p:nvPr>
            <p:ph type="body" sz="quarter" idx="10"/>
          </p:nvPr>
        </p:nvSpPr>
        <p:spPr>
          <a:xfrm>
            <a:off x="468313" y="980728"/>
            <a:ext cx="8207375" cy="4608165"/>
          </a:xfrm>
        </p:spPr>
        <p:txBody>
          <a:bodyPr/>
          <a:lstStyle/>
          <a:p>
            <a:r>
              <a:rPr lang="de-AT" sz="2400" dirty="0"/>
              <a:t>Injektion des erzeugten Services</a:t>
            </a:r>
          </a:p>
          <a:p>
            <a:pPr lvl="1"/>
            <a:r>
              <a:rPr lang="de-AT" sz="2000" dirty="0"/>
              <a:t>Basis sind meist entsprechende „Verträge“</a:t>
            </a:r>
          </a:p>
        </p:txBody>
      </p:sp>
      <p:pic>
        <p:nvPicPr>
          <p:cNvPr id="6" name="Grafik 5">
            <a:extLst>
              <a:ext uri="{FF2B5EF4-FFF2-40B4-BE49-F238E27FC236}">
                <a16:creationId xmlns:a16="http://schemas.microsoft.com/office/drawing/2014/main" id="{81B2427B-0165-6C62-83D6-6DFB98B58187}"/>
              </a:ext>
            </a:extLst>
          </p:cNvPr>
          <p:cNvPicPr>
            <a:picLocks noChangeAspect="1"/>
          </p:cNvPicPr>
          <p:nvPr/>
        </p:nvPicPr>
        <p:blipFill>
          <a:blip r:embed="rId2"/>
          <a:stretch>
            <a:fillRect/>
          </a:stretch>
        </p:blipFill>
        <p:spPr>
          <a:xfrm>
            <a:off x="1457908" y="2348880"/>
            <a:ext cx="6228184" cy="4102927"/>
          </a:xfrm>
          <a:prstGeom prst="rect">
            <a:avLst/>
          </a:prstGeom>
        </p:spPr>
      </p:pic>
    </p:spTree>
    <p:extLst>
      <p:ext uri="{BB962C8B-B14F-4D97-AF65-F5344CB8AC3E}">
        <p14:creationId xmlns:p14="http://schemas.microsoft.com/office/powerpoint/2010/main" val="1461237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4F99ED-378A-27EA-1127-2897050AB0C2}"/>
              </a:ext>
            </a:extLst>
          </p:cNvPr>
          <p:cNvSpPr>
            <a:spLocks noGrp="1"/>
          </p:cNvSpPr>
          <p:nvPr>
            <p:ph type="title"/>
          </p:nvPr>
        </p:nvSpPr>
        <p:spPr/>
        <p:txBody>
          <a:bodyPr/>
          <a:lstStyle/>
          <a:p>
            <a:r>
              <a:rPr lang="de-AT" dirty="0"/>
              <a:t>Validation greift, aber …</a:t>
            </a:r>
          </a:p>
        </p:txBody>
      </p:sp>
      <p:sp>
        <p:nvSpPr>
          <p:cNvPr id="3" name="Textplatzhalter 2">
            <a:extLst>
              <a:ext uri="{FF2B5EF4-FFF2-40B4-BE49-F238E27FC236}">
                <a16:creationId xmlns:a16="http://schemas.microsoft.com/office/drawing/2014/main" id="{669D693F-5543-B16B-07A5-E089AC8628F0}"/>
              </a:ext>
            </a:extLst>
          </p:cNvPr>
          <p:cNvSpPr>
            <a:spLocks noGrp="1"/>
          </p:cNvSpPr>
          <p:nvPr>
            <p:ph type="body" sz="quarter" idx="10"/>
          </p:nvPr>
        </p:nvSpPr>
        <p:spPr>
          <a:xfrm>
            <a:off x="323528" y="1052736"/>
            <a:ext cx="8207375" cy="4608165"/>
          </a:xfrm>
        </p:spPr>
        <p:txBody>
          <a:bodyPr/>
          <a:lstStyle/>
          <a:p>
            <a:r>
              <a:rPr lang="de-AT" dirty="0"/>
              <a:t>Wir wollen einen </a:t>
            </a:r>
            <a:r>
              <a:rPr lang="de-AT" dirty="0" err="1"/>
              <a:t>BadRequest</a:t>
            </a:r>
            <a:r>
              <a:rPr lang="de-AT" dirty="0"/>
              <a:t> ohne </a:t>
            </a:r>
            <a:r>
              <a:rPr lang="de-AT" dirty="0" err="1"/>
              <a:t>Stacktrace</a:t>
            </a:r>
            <a:endParaRPr lang="de-AT" dirty="0"/>
          </a:p>
        </p:txBody>
      </p:sp>
      <p:pic>
        <p:nvPicPr>
          <p:cNvPr id="5" name="Grafik 4">
            <a:extLst>
              <a:ext uri="{FF2B5EF4-FFF2-40B4-BE49-F238E27FC236}">
                <a16:creationId xmlns:a16="http://schemas.microsoft.com/office/drawing/2014/main" id="{98904B08-F254-7568-9FB0-00A925B988FD}"/>
              </a:ext>
            </a:extLst>
          </p:cNvPr>
          <p:cNvPicPr>
            <a:picLocks noChangeAspect="1"/>
          </p:cNvPicPr>
          <p:nvPr/>
        </p:nvPicPr>
        <p:blipFill>
          <a:blip r:embed="rId3"/>
          <a:stretch>
            <a:fillRect/>
          </a:stretch>
        </p:blipFill>
        <p:spPr>
          <a:xfrm>
            <a:off x="442207" y="1973056"/>
            <a:ext cx="8460432" cy="4759531"/>
          </a:xfrm>
          <a:prstGeom prst="rect">
            <a:avLst/>
          </a:prstGeom>
        </p:spPr>
      </p:pic>
    </p:spTree>
    <p:extLst>
      <p:ext uri="{BB962C8B-B14F-4D97-AF65-F5344CB8AC3E}">
        <p14:creationId xmlns:p14="http://schemas.microsoft.com/office/powerpoint/2010/main" val="765287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361E19-6F2E-E68A-7FEF-523E0E59C05C}"/>
              </a:ext>
            </a:extLst>
          </p:cNvPr>
          <p:cNvSpPr>
            <a:spLocks noGrp="1"/>
          </p:cNvSpPr>
          <p:nvPr>
            <p:ph type="title"/>
          </p:nvPr>
        </p:nvSpPr>
        <p:spPr/>
        <p:txBody>
          <a:bodyPr/>
          <a:lstStyle/>
          <a:p>
            <a:r>
              <a:rPr lang="de-AT" dirty="0" err="1"/>
              <a:t>Exception</a:t>
            </a:r>
            <a:r>
              <a:rPr lang="de-AT" dirty="0"/>
              <a:t> </a:t>
            </a:r>
            <a:r>
              <a:rPr lang="de-AT" dirty="0">
                <a:sym typeface="Wingdings" panose="05000000000000000000" pitchFamily="2" charset="2"/>
              </a:rPr>
              <a:t> Responsecode 400</a:t>
            </a:r>
            <a:endParaRPr lang="de-AT" dirty="0"/>
          </a:p>
        </p:txBody>
      </p:sp>
      <p:sp>
        <p:nvSpPr>
          <p:cNvPr id="3" name="Textplatzhalter 2">
            <a:extLst>
              <a:ext uri="{FF2B5EF4-FFF2-40B4-BE49-F238E27FC236}">
                <a16:creationId xmlns:a16="http://schemas.microsoft.com/office/drawing/2014/main" id="{91ACAEA3-05BE-E29D-F02D-FF2C21DC3E46}"/>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00C401F9-9AE7-FE11-FD26-483618D92D28}"/>
              </a:ext>
            </a:extLst>
          </p:cNvPr>
          <p:cNvPicPr>
            <a:picLocks noChangeAspect="1"/>
          </p:cNvPicPr>
          <p:nvPr/>
        </p:nvPicPr>
        <p:blipFill>
          <a:blip r:embed="rId2"/>
          <a:stretch>
            <a:fillRect/>
          </a:stretch>
        </p:blipFill>
        <p:spPr>
          <a:xfrm>
            <a:off x="323528" y="1340768"/>
            <a:ext cx="8064894" cy="3353718"/>
          </a:xfrm>
          <a:prstGeom prst="rect">
            <a:avLst/>
          </a:prstGeom>
        </p:spPr>
      </p:pic>
    </p:spTree>
    <p:extLst>
      <p:ext uri="{BB962C8B-B14F-4D97-AF65-F5344CB8AC3E}">
        <p14:creationId xmlns:p14="http://schemas.microsoft.com/office/powerpoint/2010/main" val="298633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871466-25B7-BA3E-DBAB-B8CA4DDC6E66}"/>
              </a:ext>
            </a:extLst>
          </p:cNvPr>
          <p:cNvSpPr>
            <a:spLocks noGrp="1"/>
          </p:cNvSpPr>
          <p:nvPr>
            <p:ph type="title"/>
          </p:nvPr>
        </p:nvSpPr>
        <p:spPr/>
        <p:txBody>
          <a:bodyPr/>
          <a:lstStyle/>
          <a:p>
            <a:r>
              <a:rPr lang="de-AT" dirty="0"/>
              <a:t>Eine Möglichkeit - </a:t>
            </a:r>
            <a:r>
              <a:rPr lang="de-AT" dirty="0" err="1"/>
              <a:t>CommandHandler</a:t>
            </a:r>
            <a:endParaRPr lang="de-AT" dirty="0"/>
          </a:p>
        </p:txBody>
      </p:sp>
      <p:sp>
        <p:nvSpPr>
          <p:cNvPr id="3" name="Textplatzhalter 2">
            <a:extLst>
              <a:ext uri="{FF2B5EF4-FFF2-40B4-BE49-F238E27FC236}">
                <a16:creationId xmlns:a16="http://schemas.microsoft.com/office/drawing/2014/main" id="{F1C48B88-CE77-6D89-3647-8DCDAFE79A97}"/>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37B2BB38-E0C6-9188-F254-811A38E8779C}"/>
              </a:ext>
            </a:extLst>
          </p:cNvPr>
          <p:cNvPicPr>
            <a:picLocks noChangeAspect="1"/>
          </p:cNvPicPr>
          <p:nvPr/>
        </p:nvPicPr>
        <p:blipFill>
          <a:blip r:embed="rId2"/>
          <a:stretch>
            <a:fillRect/>
          </a:stretch>
        </p:blipFill>
        <p:spPr>
          <a:xfrm>
            <a:off x="452798" y="1700808"/>
            <a:ext cx="8367287" cy="3744416"/>
          </a:xfrm>
          <a:prstGeom prst="rect">
            <a:avLst/>
          </a:prstGeom>
        </p:spPr>
      </p:pic>
    </p:spTree>
    <p:extLst>
      <p:ext uri="{BB962C8B-B14F-4D97-AF65-F5344CB8AC3E}">
        <p14:creationId xmlns:p14="http://schemas.microsoft.com/office/powerpoint/2010/main" val="1320178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3E0695-D9FF-D41D-2A8E-7B382F09C3BC}"/>
              </a:ext>
            </a:extLst>
          </p:cNvPr>
          <p:cNvSpPr>
            <a:spLocks noGrp="1"/>
          </p:cNvSpPr>
          <p:nvPr>
            <p:ph type="title"/>
          </p:nvPr>
        </p:nvSpPr>
        <p:spPr/>
        <p:txBody>
          <a:bodyPr/>
          <a:lstStyle/>
          <a:p>
            <a:r>
              <a:rPr lang="de-AT" dirty="0"/>
              <a:t>Sieht doch schon besser aus</a:t>
            </a:r>
          </a:p>
        </p:txBody>
      </p:sp>
      <p:sp>
        <p:nvSpPr>
          <p:cNvPr id="3" name="Textplatzhalter 2">
            <a:extLst>
              <a:ext uri="{FF2B5EF4-FFF2-40B4-BE49-F238E27FC236}">
                <a16:creationId xmlns:a16="http://schemas.microsoft.com/office/drawing/2014/main" id="{7245D5F8-9F67-02F8-2E8E-6DB09739DDC9}"/>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24BFA0B9-7E08-544F-F176-EBA046B45F2E}"/>
              </a:ext>
            </a:extLst>
          </p:cNvPr>
          <p:cNvPicPr>
            <a:picLocks noChangeAspect="1"/>
          </p:cNvPicPr>
          <p:nvPr/>
        </p:nvPicPr>
        <p:blipFill>
          <a:blip r:embed="rId2"/>
          <a:stretch>
            <a:fillRect/>
          </a:stretch>
        </p:blipFill>
        <p:spPr>
          <a:xfrm>
            <a:off x="1123950" y="1257300"/>
            <a:ext cx="6896100" cy="4343400"/>
          </a:xfrm>
          <a:prstGeom prst="rect">
            <a:avLst/>
          </a:prstGeom>
        </p:spPr>
      </p:pic>
    </p:spTree>
    <p:extLst>
      <p:ext uri="{BB962C8B-B14F-4D97-AF65-F5344CB8AC3E}">
        <p14:creationId xmlns:p14="http://schemas.microsoft.com/office/powerpoint/2010/main" val="3019021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81C7BD-8589-1346-85FC-780679A544EC}"/>
              </a:ext>
            </a:extLst>
          </p:cNvPr>
          <p:cNvSpPr>
            <a:spLocks noGrp="1"/>
          </p:cNvSpPr>
          <p:nvPr>
            <p:ph type="title"/>
          </p:nvPr>
        </p:nvSpPr>
        <p:spPr/>
        <p:txBody>
          <a:bodyPr/>
          <a:lstStyle/>
          <a:p>
            <a:r>
              <a:rPr lang="de-AT" dirty="0"/>
              <a:t>Use-Case Validation</a:t>
            </a:r>
          </a:p>
        </p:txBody>
      </p:sp>
      <p:sp>
        <p:nvSpPr>
          <p:cNvPr id="3" name="Textplatzhalter 2">
            <a:extLst>
              <a:ext uri="{FF2B5EF4-FFF2-40B4-BE49-F238E27FC236}">
                <a16:creationId xmlns:a16="http://schemas.microsoft.com/office/drawing/2014/main" id="{C798FEFD-986C-44FD-4AA6-90CB54A03308}"/>
              </a:ext>
            </a:extLst>
          </p:cNvPr>
          <p:cNvSpPr>
            <a:spLocks noGrp="1"/>
          </p:cNvSpPr>
          <p:nvPr>
            <p:ph type="body" sz="quarter" idx="10"/>
          </p:nvPr>
        </p:nvSpPr>
        <p:spPr/>
        <p:txBody>
          <a:bodyPr/>
          <a:lstStyle/>
          <a:p>
            <a:r>
              <a:rPr lang="de-AT" sz="2400" dirty="0" err="1"/>
              <a:t>AddMeasurementCommand</a:t>
            </a:r>
            <a:r>
              <a:rPr lang="de-AT" sz="2400" dirty="0"/>
              <a:t>(</a:t>
            </a:r>
            <a:r>
              <a:rPr lang="de-AT" sz="2400" dirty="0" err="1"/>
              <a:t>location</a:t>
            </a:r>
            <a:r>
              <a:rPr lang="de-AT" sz="2400" dirty="0"/>
              <a:t>, </a:t>
            </a:r>
            <a:r>
              <a:rPr lang="de-AT" sz="2400" dirty="0" err="1"/>
              <a:t>name</a:t>
            </a:r>
            <a:r>
              <a:rPr lang="de-AT" sz="2400" dirty="0"/>
              <a:t>, </a:t>
            </a:r>
            <a:r>
              <a:rPr lang="de-AT" sz="2400" dirty="0" err="1"/>
              <a:t>timestamp</a:t>
            </a:r>
            <a:r>
              <a:rPr lang="de-AT" sz="2400" dirty="0"/>
              <a:t>, </a:t>
            </a:r>
            <a:r>
              <a:rPr lang="de-AT" sz="2400" dirty="0" err="1"/>
              <a:t>value</a:t>
            </a:r>
            <a:r>
              <a:rPr lang="de-AT" sz="2400" dirty="0"/>
              <a:t>)</a:t>
            </a:r>
          </a:p>
          <a:p>
            <a:endParaRPr lang="de-AT" sz="2400" dirty="0"/>
          </a:p>
          <a:p>
            <a:r>
              <a:rPr lang="de-AT" sz="2400" dirty="0"/>
              <a:t>Regeln</a:t>
            </a:r>
          </a:p>
          <a:p>
            <a:pPr lvl="1"/>
            <a:r>
              <a:rPr lang="de-AT" sz="2000" dirty="0"/>
              <a:t>Sensor mit </a:t>
            </a:r>
            <a:r>
              <a:rPr lang="de-AT" sz="2000" dirty="0" err="1"/>
              <a:t>location</a:t>
            </a:r>
            <a:r>
              <a:rPr lang="de-AT" sz="2000" dirty="0"/>
              <a:t>/</a:t>
            </a:r>
            <a:r>
              <a:rPr lang="de-AT" sz="2000" dirty="0" err="1"/>
              <a:t>name</a:t>
            </a:r>
            <a:r>
              <a:rPr lang="de-AT" sz="2000" dirty="0"/>
              <a:t> wird angelegt, falls nicht vorhanden</a:t>
            </a:r>
          </a:p>
          <a:p>
            <a:pPr lvl="2"/>
            <a:r>
              <a:rPr lang="de-AT" sz="2000" dirty="0"/>
              <a:t>Regeln für Sensor müssen natürlich eingehalten werden</a:t>
            </a:r>
          </a:p>
          <a:p>
            <a:pPr lvl="1"/>
            <a:r>
              <a:rPr lang="de-AT" sz="2000" dirty="0" err="1"/>
              <a:t>Timestamp</a:t>
            </a:r>
            <a:r>
              <a:rPr lang="de-AT" sz="2000" dirty="0"/>
              <a:t> muss innerhalb der letzten Stunde liegen</a:t>
            </a:r>
          </a:p>
          <a:p>
            <a:pPr lvl="2"/>
            <a:r>
              <a:rPr lang="de-AT" sz="1800" dirty="0"/>
              <a:t>Nur im </a:t>
            </a:r>
            <a:r>
              <a:rPr lang="de-AT" sz="1800" dirty="0" err="1"/>
              <a:t>UseCase</a:t>
            </a:r>
            <a:r>
              <a:rPr lang="de-AT" sz="1800" dirty="0"/>
              <a:t>, sonst könnten keine historischen Daten importiert werden</a:t>
            </a:r>
          </a:p>
          <a:p>
            <a:pPr lvl="1"/>
            <a:endParaRPr lang="de-AT" sz="2000" dirty="0"/>
          </a:p>
          <a:p>
            <a:r>
              <a:rPr lang="de-AT" sz="2200" dirty="0"/>
              <a:t>Validation im Domain-Layer und im </a:t>
            </a:r>
            <a:r>
              <a:rPr lang="de-AT" sz="2200" dirty="0" err="1"/>
              <a:t>Application</a:t>
            </a:r>
            <a:r>
              <a:rPr lang="de-AT" sz="2200" dirty="0"/>
              <a:t>-Layer</a:t>
            </a:r>
          </a:p>
        </p:txBody>
      </p:sp>
    </p:spTree>
    <p:extLst>
      <p:ext uri="{BB962C8B-B14F-4D97-AF65-F5344CB8AC3E}">
        <p14:creationId xmlns:p14="http://schemas.microsoft.com/office/powerpoint/2010/main" val="1848957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585202-2208-40E5-DBD2-84FA790395EA}"/>
              </a:ext>
            </a:extLst>
          </p:cNvPr>
          <p:cNvSpPr>
            <a:spLocks noGrp="1"/>
          </p:cNvSpPr>
          <p:nvPr>
            <p:ph type="title"/>
          </p:nvPr>
        </p:nvSpPr>
        <p:spPr/>
        <p:txBody>
          <a:bodyPr/>
          <a:lstStyle/>
          <a:p>
            <a:endParaRPr lang="de-AT"/>
          </a:p>
        </p:txBody>
      </p:sp>
      <p:sp>
        <p:nvSpPr>
          <p:cNvPr id="3" name="Textplatzhalter 2">
            <a:extLst>
              <a:ext uri="{FF2B5EF4-FFF2-40B4-BE49-F238E27FC236}">
                <a16:creationId xmlns:a16="http://schemas.microsoft.com/office/drawing/2014/main" id="{D35E2006-457C-1CB3-BC5B-334B1F4E806F}"/>
              </a:ext>
            </a:extLst>
          </p:cNvPr>
          <p:cNvSpPr>
            <a:spLocks noGrp="1"/>
          </p:cNvSpPr>
          <p:nvPr>
            <p:ph type="body" sz="quarter" idx="10"/>
          </p:nvPr>
        </p:nvSpPr>
        <p:spPr/>
        <p:txBody>
          <a:bodyPr/>
          <a:lstStyle/>
          <a:p>
            <a:r>
              <a:rPr lang="de-AT" sz="2800" dirty="0">
                <a:solidFill>
                  <a:schemeClr val="tx1"/>
                </a:solidFill>
              </a:rPr>
              <a:t>erzeuge mir ein </a:t>
            </a:r>
            <a:r>
              <a:rPr lang="de-AT" sz="2800" dirty="0" err="1">
                <a:solidFill>
                  <a:schemeClr val="tx1"/>
                </a:solidFill>
              </a:rPr>
              <a:t>command</a:t>
            </a:r>
            <a:r>
              <a:rPr lang="de-AT" sz="2800" dirty="0">
                <a:solidFill>
                  <a:schemeClr val="tx1"/>
                </a:solidFill>
              </a:rPr>
              <a:t>  </a:t>
            </a:r>
            <a:r>
              <a:rPr lang="de-AT" sz="2800" dirty="0" err="1">
                <a:solidFill>
                  <a:schemeClr val="tx1"/>
                </a:solidFill>
              </a:rPr>
              <a:t>AddMeasurementCommand</a:t>
            </a:r>
            <a:r>
              <a:rPr lang="de-AT" sz="2800" dirty="0">
                <a:solidFill>
                  <a:schemeClr val="tx1"/>
                </a:solidFill>
              </a:rPr>
              <a:t>(</a:t>
            </a:r>
            <a:r>
              <a:rPr lang="de-AT" sz="2800" dirty="0" err="1">
                <a:solidFill>
                  <a:schemeClr val="tx1"/>
                </a:solidFill>
              </a:rPr>
              <a:t>location</a:t>
            </a:r>
            <a:r>
              <a:rPr lang="de-AT" sz="2800" dirty="0">
                <a:solidFill>
                  <a:schemeClr val="tx1"/>
                </a:solidFill>
              </a:rPr>
              <a:t>, </a:t>
            </a:r>
            <a:r>
              <a:rPr lang="de-AT" sz="2800" dirty="0" err="1">
                <a:solidFill>
                  <a:schemeClr val="tx1"/>
                </a:solidFill>
              </a:rPr>
              <a:t>name</a:t>
            </a:r>
            <a:r>
              <a:rPr lang="de-AT" sz="2800" dirty="0">
                <a:solidFill>
                  <a:schemeClr val="tx1"/>
                </a:solidFill>
              </a:rPr>
              <a:t>, </a:t>
            </a:r>
            <a:r>
              <a:rPr lang="de-AT" sz="2800" dirty="0" err="1">
                <a:solidFill>
                  <a:schemeClr val="tx1"/>
                </a:solidFill>
              </a:rPr>
              <a:t>timestamp</a:t>
            </a:r>
            <a:r>
              <a:rPr lang="de-AT" sz="2800" dirty="0">
                <a:solidFill>
                  <a:schemeClr val="tx1"/>
                </a:solidFill>
              </a:rPr>
              <a:t>, </a:t>
            </a:r>
            <a:r>
              <a:rPr lang="de-AT" sz="2800" dirty="0" err="1">
                <a:solidFill>
                  <a:schemeClr val="tx1"/>
                </a:solidFill>
              </a:rPr>
              <a:t>value</a:t>
            </a:r>
            <a:r>
              <a:rPr lang="de-AT" sz="2800" dirty="0">
                <a:solidFill>
                  <a:schemeClr val="tx1"/>
                </a:solidFill>
              </a:rPr>
              <a:t>) mit einen entsprechenden </a:t>
            </a:r>
            <a:r>
              <a:rPr lang="de-AT" sz="2800" dirty="0" err="1">
                <a:solidFill>
                  <a:schemeClr val="tx1"/>
                </a:solidFill>
              </a:rPr>
              <a:t>handler</a:t>
            </a:r>
            <a:r>
              <a:rPr lang="de-AT" sz="2800" dirty="0">
                <a:solidFill>
                  <a:schemeClr val="tx1"/>
                </a:solidFill>
              </a:rPr>
              <a:t>, der für den </a:t>
            </a:r>
            <a:r>
              <a:rPr lang="de-AT" sz="2800" dirty="0" err="1">
                <a:solidFill>
                  <a:schemeClr val="tx1"/>
                </a:solidFill>
              </a:rPr>
              <a:t>sensor</a:t>
            </a:r>
            <a:r>
              <a:rPr lang="de-AT" sz="2800" dirty="0">
                <a:solidFill>
                  <a:schemeClr val="tx1"/>
                </a:solidFill>
              </a:rPr>
              <a:t> mit </a:t>
            </a:r>
            <a:r>
              <a:rPr lang="de-AT" sz="2800" dirty="0" err="1">
                <a:solidFill>
                  <a:schemeClr val="tx1"/>
                </a:solidFill>
              </a:rPr>
              <a:t>location</a:t>
            </a:r>
            <a:r>
              <a:rPr lang="de-AT" sz="2800" dirty="0">
                <a:solidFill>
                  <a:schemeClr val="tx1"/>
                </a:solidFill>
              </a:rPr>
              <a:t>/</a:t>
            </a:r>
            <a:r>
              <a:rPr lang="de-AT" sz="2800" dirty="0" err="1">
                <a:solidFill>
                  <a:schemeClr val="tx1"/>
                </a:solidFill>
              </a:rPr>
              <a:t>name</a:t>
            </a:r>
            <a:r>
              <a:rPr lang="de-AT" sz="2800" dirty="0">
                <a:solidFill>
                  <a:schemeClr val="tx1"/>
                </a:solidFill>
              </a:rPr>
              <a:t> (wenn </a:t>
            </a:r>
            <a:r>
              <a:rPr lang="de-AT" sz="2800" dirty="0" err="1">
                <a:solidFill>
                  <a:schemeClr val="tx1"/>
                </a:solidFill>
              </a:rPr>
              <a:t>sensor</a:t>
            </a:r>
            <a:r>
              <a:rPr lang="de-AT" sz="2800" dirty="0">
                <a:solidFill>
                  <a:schemeClr val="tx1"/>
                </a:solidFill>
              </a:rPr>
              <a:t> nicht existiert, wird er angelegt) ein </a:t>
            </a:r>
            <a:r>
              <a:rPr lang="de-AT" sz="2800" dirty="0" err="1">
                <a:solidFill>
                  <a:schemeClr val="tx1"/>
                </a:solidFill>
              </a:rPr>
              <a:t>measurement</a:t>
            </a:r>
            <a:r>
              <a:rPr lang="de-AT" sz="2800" dirty="0">
                <a:solidFill>
                  <a:schemeClr val="tx1"/>
                </a:solidFill>
              </a:rPr>
              <a:t> und biete den </a:t>
            </a:r>
            <a:r>
              <a:rPr lang="de-AT" sz="2800" dirty="0" err="1">
                <a:solidFill>
                  <a:schemeClr val="tx1"/>
                </a:solidFill>
              </a:rPr>
              <a:t>usecase</a:t>
            </a:r>
            <a:r>
              <a:rPr lang="de-AT" sz="2800" dirty="0">
                <a:solidFill>
                  <a:schemeClr val="tx1"/>
                </a:solidFill>
              </a:rPr>
              <a:t> über einen </a:t>
            </a:r>
            <a:r>
              <a:rPr lang="de-AT" sz="2800" dirty="0" err="1">
                <a:solidFill>
                  <a:schemeClr val="tx1"/>
                </a:solidFill>
              </a:rPr>
              <a:t>endpoint</a:t>
            </a:r>
            <a:r>
              <a:rPr lang="de-AT" sz="2800" dirty="0">
                <a:solidFill>
                  <a:schemeClr val="tx1"/>
                </a:solidFill>
              </a:rPr>
              <a:t> im </a:t>
            </a:r>
            <a:r>
              <a:rPr lang="de-AT" sz="2800" dirty="0" err="1">
                <a:solidFill>
                  <a:schemeClr val="tx1"/>
                </a:solidFill>
              </a:rPr>
              <a:t>measurementscontroller</a:t>
            </a:r>
            <a:r>
              <a:rPr lang="de-AT" sz="2800" dirty="0">
                <a:solidFill>
                  <a:schemeClr val="tx1"/>
                </a:solidFill>
              </a:rPr>
              <a:t> an.</a:t>
            </a:r>
          </a:p>
          <a:p>
            <a:r>
              <a:rPr lang="de-DE" dirty="0"/>
              <a:t>wenn ich bei </a:t>
            </a:r>
            <a:r>
              <a:rPr lang="de-DE" dirty="0" err="1"/>
              <a:t>addmeasurement</a:t>
            </a:r>
            <a:r>
              <a:rPr lang="de-DE" dirty="0"/>
              <a:t> einen fehlerhaften </a:t>
            </a:r>
            <a:r>
              <a:rPr lang="de-DE" dirty="0" err="1"/>
              <a:t>sensornamen</a:t>
            </a:r>
            <a:r>
              <a:rPr lang="de-DE" dirty="0"/>
              <a:t> eingebe, kommt die </a:t>
            </a:r>
            <a:r>
              <a:rPr lang="de-DE" dirty="0" err="1"/>
              <a:t>exception</a:t>
            </a:r>
            <a:r>
              <a:rPr lang="de-DE" dirty="0"/>
              <a:t> bis in den </a:t>
            </a:r>
            <a:r>
              <a:rPr lang="de-DE" dirty="0" err="1"/>
              <a:t>response</a:t>
            </a:r>
            <a:r>
              <a:rPr lang="de-DE" dirty="0"/>
              <a:t> durch. fange mir die </a:t>
            </a:r>
            <a:r>
              <a:rPr lang="de-DE" dirty="0" err="1"/>
              <a:t>domainvalidationexceptions</a:t>
            </a:r>
            <a:r>
              <a:rPr lang="de-DE" dirty="0"/>
              <a:t> ab und wandle sie in einen </a:t>
            </a:r>
            <a:r>
              <a:rPr lang="de-DE" dirty="0" err="1"/>
              <a:t>badrequest</a:t>
            </a:r>
            <a:r>
              <a:rPr lang="de-DE" dirty="0"/>
              <a:t> um</a:t>
            </a:r>
            <a:endParaRPr lang="de-AT" dirty="0"/>
          </a:p>
        </p:txBody>
      </p:sp>
    </p:spTree>
    <p:extLst>
      <p:ext uri="{BB962C8B-B14F-4D97-AF65-F5344CB8AC3E}">
        <p14:creationId xmlns:p14="http://schemas.microsoft.com/office/powerpoint/2010/main" val="3615601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D1BF7F-8D3D-906F-A38F-5A7313D429C9}"/>
              </a:ext>
            </a:extLst>
          </p:cNvPr>
          <p:cNvSpPr>
            <a:spLocks noGrp="1"/>
          </p:cNvSpPr>
          <p:nvPr>
            <p:ph type="title"/>
          </p:nvPr>
        </p:nvSpPr>
        <p:spPr/>
        <p:txBody>
          <a:bodyPr/>
          <a:lstStyle/>
          <a:p>
            <a:r>
              <a:rPr lang="de-AT" dirty="0" err="1"/>
              <a:t>AddMeasurementCommandHandler</a:t>
            </a:r>
            <a:endParaRPr lang="de-AT" dirty="0"/>
          </a:p>
        </p:txBody>
      </p:sp>
      <p:sp>
        <p:nvSpPr>
          <p:cNvPr id="3" name="Textplatzhalter 2">
            <a:extLst>
              <a:ext uri="{FF2B5EF4-FFF2-40B4-BE49-F238E27FC236}">
                <a16:creationId xmlns:a16="http://schemas.microsoft.com/office/drawing/2014/main" id="{05ACD39C-A099-4FFF-818C-C8495149F970}"/>
              </a:ext>
            </a:extLst>
          </p:cNvPr>
          <p:cNvSpPr>
            <a:spLocks noGrp="1"/>
          </p:cNvSpPr>
          <p:nvPr>
            <p:ph type="body" sz="quarter" idx="10"/>
          </p:nvPr>
        </p:nvSpPr>
        <p:spPr/>
        <p:txBody>
          <a:bodyPr/>
          <a:lstStyle/>
          <a:p>
            <a:r>
              <a:rPr lang="de-AT" dirty="0"/>
              <a:t>Ohne Validation</a:t>
            </a:r>
          </a:p>
        </p:txBody>
      </p:sp>
      <p:pic>
        <p:nvPicPr>
          <p:cNvPr id="5" name="Grafik 4">
            <a:extLst>
              <a:ext uri="{FF2B5EF4-FFF2-40B4-BE49-F238E27FC236}">
                <a16:creationId xmlns:a16="http://schemas.microsoft.com/office/drawing/2014/main" id="{D0593DCF-2BE7-E7CE-EE8E-F6CA07D331FB}"/>
              </a:ext>
            </a:extLst>
          </p:cNvPr>
          <p:cNvPicPr>
            <a:picLocks noChangeAspect="1"/>
          </p:cNvPicPr>
          <p:nvPr/>
        </p:nvPicPr>
        <p:blipFill>
          <a:blip r:embed="rId2"/>
          <a:stretch>
            <a:fillRect/>
          </a:stretch>
        </p:blipFill>
        <p:spPr>
          <a:xfrm>
            <a:off x="0" y="2276872"/>
            <a:ext cx="9144000" cy="3280359"/>
          </a:xfrm>
          <a:prstGeom prst="rect">
            <a:avLst/>
          </a:prstGeom>
        </p:spPr>
      </p:pic>
    </p:spTree>
    <p:extLst>
      <p:ext uri="{BB962C8B-B14F-4D97-AF65-F5344CB8AC3E}">
        <p14:creationId xmlns:p14="http://schemas.microsoft.com/office/powerpoint/2010/main" val="42084274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953F12-59CD-5067-F1DA-21A655431CB2}"/>
              </a:ext>
            </a:extLst>
          </p:cNvPr>
          <p:cNvSpPr>
            <a:spLocks noGrp="1"/>
          </p:cNvSpPr>
          <p:nvPr>
            <p:ph type="title"/>
          </p:nvPr>
        </p:nvSpPr>
        <p:spPr/>
        <p:txBody>
          <a:bodyPr/>
          <a:lstStyle/>
          <a:p>
            <a:r>
              <a:rPr lang="de-AT" dirty="0"/>
              <a:t>Zumindest die Domain-Validation greift</a:t>
            </a:r>
          </a:p>
        </p:txBody>
      </p:sp>
      <p:sp>
        <p:nvSpPr>
          <p:cNvPr id="3" name="Textplatzhalter 2">
            <a:extLst>
              <a:ext uri="{FF2B5EF4-FFF2-40B4-BE49-F238E27FC236}">
                <a16:creationId xmlns:a16="http://schemas.microsoft.com/office/drawing/2014/main" id="{B73C4F94-DA80-4998-4B5D-871D47558260}"/>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B83AEFDD-EA2E-C7F2-EDBA-C73BAD44AC74}"/>
              </a:ext>
            </a:extLst>
          </p:cNvPr>
          <p:cNvPicPr>
            <a:picLocks noChangeAspect="1"/>
          </p:cNvPicPr>
          <p:nvPr/>
        </p:nvPicPr>
        <p:blipFill>
          <a:blip r:embed="rId2"/>
          <a:stretch>
            <a:fillRect/>
          </a:stretch>
        </p:blipFill>
        <p:spPr>
          <a:xfrm>
            <a:off x="0" y="1097188"/>
            <a:ext cx="9144000" cy="4663623"/>
          </a:xfrm>
          <a:prstGeom prst="rect">
            <a:avLst/>
          </a:prstGeom>
        </p:spPr>
      </p:pic>
    </p:spTree>
    <p:extLst>
      <p:ext uri="{BB962C8B-B14F-4D97-AF65-F5344CB8AC3E}">
        <p14:creationId xmlns:p14="http://schemas.microsoft.com/office/powerpoint/2010/main" val="577941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36C363-6743-DD76-60C8-43965215E9C4}"/>
              </a:ext>
            </a:extLst>
          </p:cNvPr>
          <p:cNvSpPr>
            <a:spLocks noGrp="1"/>
          </p:cNvSpPr>
          <p:nvPr>
            <p:ph type="title"/>
          </p:nvPr>
        </p:nvSpPr>
        <p:spPr/>
        <p:txBody>
          <a:bodyPr/>
          <a:lstStyle/>
          <a:p>
            <a:r>
              <a:rPr lang="de-AT" dirty="0" err="1"/>
              <a:t>Timestamp</a:t>
            </a:r>
            <a:r>
              <a:rPr lang="de-AT" dirty="0"/>
              <a:t>-Einschränkung greift nicht</a:t>
            </a:r>
          </a:p>
        </p:txBody>
      </p:sp>
      <p:sp>
        <p:nvSpPr>
          <p:cNvPr id="3" name="Textplatzhalter 2">
            <a:extLst>
              <a:ext uri="{FF2B5EF4-FFF2-40B4-BE49-F238E27FC236}">
                <a16:creationId xmlns:a16="http://schemas.microsoft.com/office/drawing/2014/main" id="{858C189B-EE39-72B6-B47A-D3406A3F5F98}"/>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13C8F299-2411-966C-878C-6EBD8F4FD323}"/>
              </a:ext>
            </a:extLst>
          </p:cNvPr>
          <p:cNvPicPr>
            <a:picLocks noChangeAspect="1"/>
          </p:cNvPicPr>
          <p:nvPr/>
        </p:nvPicPr>
        <p:blipFill>
          <a:blip r:embed="rId2"/>
          <a:stretch>
            <a:fillRect/>
          </a:stretch>
        </p:blipFill>
        <p:spPr>
          <a:xfrm>
            <a:off x="1650896" y="1268413"/>
            <a:ext cx="5842207" cy="1728192"/>
          </a:xfrm>
          <a:prstGeom prst="rect">
            <a:avLst/>
          </a:prstGeom>
        </p:spPr>
      </p:pic>
      <p:pic>
        <p:nvPicPr>
          <p:cNvPr id="7" name="Grafik 6">
            <a:extLst>
              <a:ext uri="{FF2B5EF4-FFF2-40B4-BE49-F238E27FC236}">
                <a16:creationId xmlns:a16="http://schemas.microsoft.com/office/drawing/2014/main" id="{F8C52663-007B-2C6E-F2DE-7C19CD0AB495}"/>
              </a:ext>
            </a:extLst>
          </p:cNvPr>
          <p:cNvPicPr>
            <a:picLocks noChangeAspect="1"/>
          </p:cNvPicPr>
          <p:nvPr/>
        </p:nvPicPr>
        <p:blipFill>
          <a:blip r:embed="rId3"/>
          <a:stretch>
            <a:fillRect/>
          </a:stretch>
        </p:blipFill>
        <p:spPr>
          <a:xfrm>
            <a:off x="884520" y="3439640"/>
            <a:ext cx="7374959" cy="2447925"/>
          </a:xfrm>
          <a:prstGeom prst="rect">
            <a:avLst/>
          </a:prstGeom>
        </p:spPr>
      </p:pic>
    </p:spTree>
    <p:extLst>
      <p:ext uri="{BB962C8B-B14F-4D97-AF65-F5344CB8AC3E}">
        <p14:creationId xmlns:p14="http://schemas.microsoft.com/office/powerpoint/2010/main" val="11461423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0F035D-C914-857C-A41A-B3F562E37FD8}"/>
              </a:ext>
            </a:extLst>
          </p:cNvPr>
          <p:cNvSpPr>
            <a:spLocks noGrp="1"/>
          </p:cNvSpPr>
          <p:nvPr>
            <p:ph type="title"/>
          </p:nvPr>
        </p:nvSpPr>
        <p:spPr/>
        <p:txBody>
          <a:bodyPr/>
          <a:lstStyle/>
          <a:p>
            <a:r>
              <a:rPr lang="de-AT" dirty="0"/>
              <a:t>Validation im </a:t>
            </a:r>
            <a:r>
              <a:rPr lang="de-AT" dirty="0" err="1"/>
              <a:t>CommandHandler</a:t>
            </a:r>
            <a:endParaRPr lang="de-AT" dirty="0"/>
          </a:p>
        </p:txBody>
      </p:sp>
      <p:sp>
        <p:nvSpPr>
          <p:cNvPr id="3" name="Textplatzhalter 2">
            <a:extLst>
              <a:ext uri="{FF2B5EF4-FFF2-40B4-BE49-F238E27FC236}">
                <a16:creationId xmlns:a16="http://schemas.microsoft.com/office/drawing/2014/main" id="{5321F340-47DA-AB95-C982-C0AC5BAAE2A9}"/>
              </a:ext>
            </a:extLst>
          </p:cNvPr>
          <p:cNvSpPr>
            <a:spLocks noGrp="1"/>
          </p:cNvSpPr>
          <p:nvPr>
            <p:ph type="body" sz="quarter" idx="10"/>
          </p:nvPr>
        </p:nvSpPr>
        <p:spPr>
          <a:xfrm>
            <a:off x="468313" y="1052736"/>
            <a:ext cx="8207375" cy="4608165"/>
          </a:xfrm>
        </p:spPr>
        <p:txBody>
          <a:bodyPr/>
          <a:lstStyle/>
          <a:p>
            <a:r>
              <a:rPr lang="de-AT" dirty="0"/>
              <a:t>Sensor wie gehabt</a:t>
            </a:r>
          </a:p>
          <a:p>
            <a:r>
              <a:rPr lang="de-AT" dirty="0"/>
              <a:t>Funktionaler Code und </a:t>
            </a:r>
            <a:r>
              <a:rPr lang="de-AT" dirty="0" err="1"/>
              <a:t>Validationcode</a:t>
            </a:r>
            <a:r>
              <a:rPr lang="de-AT" dirty="0"/>
              <a:t> ist vermischt</a:t>
            </a:r>
          </a:p>
        </p:txBody>
      </p:sp>
      <p:pic>
        <p:nvPicPr>
          <p:cNvPr id="5" name="Grafik 4">
            <a:extLst>
              <a:ext uri="{FF2B5EF4-FFF2-40B4-BE49-F238E27FC236}">
                <a16:creationId xmlns:a16="http://schemas.microsoft.com/office/drawing/2014/main" id="{E43AC8FD-88DD-2BB1-6DB7-A53EA2EFA2FE}"/>
              </a:ext>
            </a:extLst>
          </p:cNvPr>
          <p:cNvPicPr>
            <a:picLocks noChangeAspect="1"/>
          </p:cNvPicPr>
          <p:nvPr/>
        </p:nvPicPr>
        <p:blipFill>
          <a:blip r:embed="rId2"/>
          <a:stretch>
            <a:fillRect/>
          </a:stretch>
        </p:blipFill>
        <p:spPr>
          <a:xfrm>
            <a:off x="0" y="2420888"/>
            <a:ext cx="9144000" cy="3844544"/>
          </a:xfrm>
          <a:prstGeom prst="rect">
            <a:avLst/>
          </a:prstGeom>
        </p:spPr>
      </p:pic>
    </p:spTree>
    <p:extLst>
      <p:ext uri="{BB962C8B-B14F-4D97-AF65-F5344CB8AC3E}">
        <p14:creationId xmlns:p14="http://schemas.microsoft.com/office/powerpoint/2010/main" val="4039451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D740D-AB66-2E07-C048-908971C6F8D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A787935-6A41-4D9D-05D1-55BCDFBD14E9}"/>
              </a:ext>
            </a:extLst>
          </p:cNvPr>
          <p:cNvSpPr>
            <a:spLocks noGrp="1"/>
          </p:cNvSpPr>
          <p:nvPr>
            <p:ph type="title"/>
          </p:nvPr>
        </p:nvSpPr>
        <p:spPr/>
        <p:txBody>
          <a:bodyPr/>
          <a:lstStyle/>
          <a:p>
            <a:r>
              <a:rPr lang="de-AT" dirty="0" err="1"/>
              <a:t>Dependency</a:t>
            </a:r>
            <a:r>
              <a:rPr lang="de-AT" dirty="0"/>
              <a:t> </a:t>
            </a:r>
            <a:r>
              <a:rPr lang="de-AT" dirty="0" err="1"/>
              <a:t>Injection</a:t>
            </a:r>
            <a:endParaRPr lang="de-AT" dirty="0"/>
          </a:p>
        </p:txBody>
      </p:sp>
      <p:sp>
        <p:nvSpPr>
          <p:cNvPr id="3" name="Textplatzhalter 2">
            <a:extLst>
              <a:ext uri="{FF2B5EF4-FFF2-40B4-BE49-F238E27FC236}">
                <a16:creationId xmlns:a16="http://schemas.microsoft.com/office/drawing/2014/main" id="{2C75A80B-9DFF-EB27-F405-A5C652D41EAC}"/>
              </a:ext>
            </a:extLst>
          </p:cNvPr>
          <p:cNvSpPr>
            <a:spLocks noGrp="1"/>
          </p:cNvSpPr>
          <p:nvPr>
            <p:ph type="body" sz="quarter" idx="10"/>
          </p:nvPr>
        </p:nvSpPr>
        <p:spPr>
          <a:xfrm>
            <a:off x="468313" y="980728"/>
            <a:ext cx="8207375" cy="4608165"/>
          </a:xfrm>
        </p:spPr>
        <p:txBody>
          <a:bodyPr/>
          <a:lstStyle/>
          <a:p>
            <a:r>
              <a:rPr lang="de-AT" sz="2400" dirty="0"/>
              <a:t>Keine Codeänderung notwendig</a:t>
            </a:r>
          </a:p>
          <a:p>
            <a:pPr lvl="1"/>
            <a:r>
              <a:rPr lang="de-AT" sz="2000" dirty="0"/>
              <a:t>Solange Interface </a:t>
            </a:r>
            <a:r>
              <a:rPr lang="de-AT" sz="2000"/>
              <a:t>kompatibel bleibt</a:t>
            </a:r>
            <a:endParaRPr lang="de-AT" sz="2000" dirty="0"/>
          </a:p>
        </p:txBody>
      </p:sp>
      <p:pic>
        <p:nvPicPr>
          <p:cNvPr id="5" name="Grafik 4">
            <a:extLst>
              <a:ext uri="{FF2B5EF4-FFF2-40B4-BE49-F238E27FC236}">
                <a16:creationId xmlns:a16="http://schemas.microsoft.com/office/drawing/2014/main" id="{DAF0FC48-909B-78F5-1D68-E8FB060135FE}"/>
              </a:ext>
            </a:extLst>
          </p:cNvPr>
          <p:cNvPicPr>
            <a:picLocks noChangeAspect="1"/>
          </p:cNvPicPr>
          <p:nvPr/>
        </p:nvPicPr>
        <p:blipFill>
          <a:blip r:embed="rId2"/>
          <a:stretch>
            <a:fillRect/>
          </a:stretch>
        </p:blipFill>
        <p:spPr>
          <a:xfrm>
            <a:off x="1043608" y="2099128"/>
            <a:ext cx="7056784" cy="4556350"/>
          </a:xfrm>
          <a:prstGeom prst="rect">
            <a:avLst/>
          </a:prstGeom>
        </p:spPr>
      </p:pic>
    </p:spTree>
    <p:extLst>
      <p:ext uri="{BB962C8B-B14F-4D97-AF65-F5344CB8AC3E}">
        <p14:creationId xmlns:p14="http://schemas.microsoft.com/office/powerpoint/2010/main" val="18432907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C2D9A-7FF4-9420-0E01-01DF5FB30DE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1DCB7C-3EB4-911F-BEAA-40C8F3BD4C6D}"/>
              </a:ext>
            </a:extLst>
          </p:cNvPr>
          <p:cNvSpPr>
            <a:spLocks noGrp="1"/>
          </p:cNvSpPr>
          <p:nvPr>
            <p:ph type="title"/>
          </p:nvPr>
        </p:nvSpPr>
        <p:spPr/>
        <p:txBody>
          <a:bodyPr/>
          <a:lstStyle/>
          <a:p>
            <a:r>
              <a:rPr lang="de-AT" dirty="0"/>
              <a:t>Unique Index</a:t>
            </a:r>
          </a:p>
        </p:txBody>
      </p:sp>
      <p:sp>
        <p:nvSpPr>
          <p:cNvPr id="3" name="Textplatzhalter 2">
            <a:extLst>
              <a:ext uri="{FF2B5EF4-FFF2-40B4-BE49-F238E27FC236}">
                <a16:creationId xmlns:a16="http://schemas.microsoft.com/office/drawing/2014/main" id="{DCCBE068-B6BA-A687-BE3D-B7B77575075F}"/>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B3CE08BC-AA57-19B4-3F76-4421CF1C317B}"/>
              </a:ext>
            </a:extLst>
          </p:cNvPr>
          <p:cNvPicPr>
            <a:picLocks noChangeAspect="1"/>
          </p:cNvPicPr>
          <p:nvPr/>
        </p:nvPicPr>
        <p:blipFill>
          <a:blip r:embed="rId2"/>
          <a:stretch>
            <a:fillRect/>
          </a:stretch>
        </p:blipFill>
        <p:spPr>
          <a:xfrm>
            <a:off x="416876" y="1340768"/>
            <a:ext cx="8727124" cy="2880320"/>
          </a:xfrm>
          <a:prstGeom prst="rect">
            <a:avLst/>
          </a:prstGeom>
        </p:spPr>
      </p:pic>
    </p:spTree>
    <p:extLst>
      <p:ext uri="{BB962C8B-B14F-4D97-AF65-F5344CB8AC3E}">
        <p14:creationId xmlns:p14="http://schemas.microsoft.com/office/powerpoint/2010/main" val="588408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D3253D-7939-4D1E-0BF9-559D27C8AF5E}"/>
              </a:ext>
            </a:extLst>
          </p:cNvPr>
          <p:cNvSpPr>
            <a:spLocks noGrp="1"/>
          </p:cNvSpPr>
          <p:nvPr>
            <p:ph type="title"/>
          </p:nvPr>
        </p:nvSpPr>
        <p:spPr/>
        <p:txBody>
          <a:bodyPr/>
          <a:lstStyle/>
          <a:p>
            <a:endParaRPr lang="de-AT"/>
          </a:p>
        </p:txBody>
      </p:sp>
      <p:sp>
        <p:nvSpPr>
          <p:cNvPr id="3" name="Textplatzhalter 2">
            <a:extLst>
              <a:ext uri="{FF2B5EF4-FFF2-40B4-BE49-F238E27FC236}">
                <a16:creationId xmlns:a16="http://schemas.microsoft.com/office/drawing/2014/main" id="{9BF3A4E6-2E8D-FD69-AC6F-F78E584823FD}"/>
              </a:ext>
            </a:extLst>
          </p:cNvPr>
          <p:cNvSpPr>
            <a:spLocks noGrp="1"/>
          </p:cNvSpPr>
          <p:nvPr>
            <p:ph type="body" sz="quarter" idx="10"/>
          </p:nvPr>
        </p:nvSpPr>
        <p:spPr/>
        <p:txBody>
          <a:bodyPr/>
          <a:lstStyle/>
          <a:p>
            <a:endParaRPr lang="de-AT"/>
          </a:p>
        </p:txBody>
      </p:sp>
    </p:spTree>
    <p:extLst>
      <p:ext uri="{BB962C8B-B14F-4D97-AF65-F5344CB8AC3E}">
        <p14:creationId xmlns:p14="http://schemas.microsoft.com/office/powerpoint/2010/main" val="3863008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54650A-B9B8-B3EF-63C4-1AE25A588E89}"/>
              </a:ext>
            </a:extLst>
          </p:cNvPr>
          <p:cNvSpPr>
            <a:spLocks noGrp="1"/>
          </p:cNvSpPr>
          <p:nvPr>
            <p:ph type="title"/>
          </p:nvPr>
        </p:nvSpPr>
        <p:spPr/>
        <p:txBody>
          <a:bodyPr/>
          <a:lstStyle/>
          <a:p>
            <a:r>
              <a:rPr lang="de-AT" dirty="0"/>
              <a:t>Validation und Kommunikation</a:t>
            </a:r>
          </a:p>
        </p:txBody>
      </p:sp>
      <p:sp>
        <p:nvSpPr>
          <p:cNvPr id="3" name="Textplatzhalter 2">
            <a:extLst>
              <a:ext uri="{FF2B5EF4-FFF2-40B4-BE49-F238E27FC236}">
                <a16:creationId xmlns:a16="http://schemas.microsoft.com/office/drawing/2014/main" id="{0D77AA1C-387C-2564-1B4B-8ED2D68DC514}"/>
              </a:ext>
            </a:extLst>
          </p:cNvPr>
          <p:cNvSpPr>
            <a:spLocks noGrp="1"/>
          </p:cNvSpPr>
          <p:nvPr>
            <p:ph type="body" sz="quarter" idx="10"/>
          </p:nvPr>
        </p:nvSpPr>
        <p:spPr>
          <a:xfrm>
            <a:off x="468313" y="1053083"/>
            <a:ext cx="8207375" cy="4608165"/>
          </a:xfrm>
        </p:spPr>
        <p:txBody>
          <a:bodyPr/>
          <a:lstStyle/>
          <a:p>
            <a:r>
              <a:rPr lang="de-AT" sz="2400" dirty="0"/>
              <a:t>Domain-Layer (</a:t>
            </a:r>
            <a:r>
              <a:rPr lang="de-AT" sz="2400" dirty="0" err="1"/>
              <a:t>DomainValidationResult</a:t>
            </a:r>
            <a:r>
              <a:rPr lang="de-AT" sz="2400" dirty="0"/>
              <a:t>)</a:t>
            </a:r>
          </a:p>
          <a:p>
            <a:pPr lvl="1"/>
            <a:r>
              <a:rPr lang="de-AT" sz="2000" dirty="0"/>
              <a:t>Intern</a:t>
            </a:r>
          </a:p>
          <a:p>
            <a:pPr lvl="1"/>
            <a:r>
              <a:rPr lang="de-AT" sz="2000" dirty="0"/>
              <a:t>Extern übergreifend mittels DI von Services (</a:t>
            </a:r>
            <a:r>
              <a:rPr lang="de-AT" sz="2000" dirty="0" err="1"/>
              <a:t>Contracts</a:t>
            </a:r>
            <a:r>
              <a:rPr lang="de-AT" sz="2000" dirty="0"/>
              <a:t>)</a:t>
            </a:r>
          </a:p>
          <a:p>
            <a:pPr lvl="1"/>
            <a:r>
              <a:rPr lang="de-AT" sz="2000" dirty="0"/>
              <a:t>Lösen im Fehlerfall </a:t>
            </a:r>
            <a:r>
              <a:rPr lang="de-AT" sz="2000" dirty="0" err="1"/>
              <a:t>DomainValidationExceptions</a:t>
            </a:r>
            <a:r>
              <a:rPr lang="de-AT" sz="2000" dirty="0"/>
              <a:t> aus </a:t>
            </a:r>
          </a:p>
          <a:p>
            <a:r>
              <a:rPr lang="de-AT" sz="2400" dirty="0" err="1"/>
              <a:t>Application</a:t>
            </a:r>
            <a:r>
              <a:rPr lang="de-AT" sz="2400" dirty="0"/>
              <a:t>-Layer</a:t>
            </a:r>
          </a:p>
          <a:p>
            <a:pPr lvl="1"/>
            <a:r>
              <a:rPr lang="de-AT" sz="2000" dirty="0"/>
              <a:t>Mediator hängt Validation in Request-Pipeline (</a:t>
            </a:r>
            <a:r>
              <a:rPr lang="de-AT" sz="2000" dirty="0" err="1"/>
              <a:t>ValidationBehavior</a:t>
            </a:r>
            <a:r>
              <a:rPr lang="de-AT" sz="2000" dirty="0"/>
              <a:t>)</a:t>
            </a:r>
          </a:p>
          <a:p>
            <a:pPr lvl="1"/>
            <a:r>
              <a:rPr lang="de-AT" sz="2000" dirty="0"/>
              <a:t>Führt alle </a:t>
            </a:r>
            <a:r>
              <a:rPr lang="de-AT" sz="2000" dirty="0" err="1"/>
              <a:t>Fluent-Validations</a:t>
            </a:r>
            <a:r>
              <a:rPr lang="de-AT" sz="2000" dirty="0"/>
              <a:t> aus</a:t>
            </a:r>
          </a:p>
          <a:p>
            <a:pPr lvl="1"/>
            <a:r>
              <a:rPr lang="de-AT" sz="2000" dirty="0"/>
              <a:t>Erzeugt </a:t>
            </a:r>
            <a:r>
              <a:rPr lang="de-AT" sz="2000" dirty="0" err="1"/>
              <a:t>ValidationExceptions</a:t>
            </a:r>
            <a:r>
              <a:rPr lang="de-AT" sz="2000" dirty="0"/>
              <a:t> (</a:t>
            </a:r>
            <a:r>
              <a:rPr lang="de-AT" sz="2000" dirty="0" err="1"/>
              <a:t>FluentValidation</a:t>
            </a:r>
            <a:r>
              <a:rPr lang="de-AT" sz="2000" dirty="0"/>
              <a:t>)</a:t>
            </a:r>
          </a:p>
          <a:p>
            <a:r>
              <a:rPr lang="de-AT" sz="2400" dirty="0"/>
              <a:t>API-Layer</a:t>
            </a:r>
          </a:p>
          <a:p>
            <a:pPr lvl="1"/>
            <a:r>
              <a:rPr lang="de-AT" sz="2000" dirty="0" err="1"/>
              <a:t>ValidationException</a:t>
            </a:r>
            <a:r>
              <a:rPr lang="de-AT" sz="2000" dirty="0"/>
              <a:t>-Middleware fängt </a:t>
            </a:r>
            <a:r>
              <a:rPr lang="de-AT" sz="2000" dirty="0" err="1"/>
              <a:t>Exceptions</a:t>
            </a:r>
            <a:r>
              <a:rPr lang="de-AT" sz="2000" dirty="0"/>
              <a:t> ab</a:t>
            </a:r>
          </a:p>
          <a:p>
            <a:pPr lvl="1"/>
            <a:r>
              <a:rPr lang="de-AT" sz="2000" dirty="0"/>
              <a:t>Erzeugt die passenden Response-Statuscodes</a:t>
            </a:r>
          </a:p>
        </p:txBody>
      </p:sp>
    </p:spTree>
    <p:extLst>
      <p:ext uri="{BB962C8B-B14F-4D97-AF65-F5344CB8AC3E}">
        <p14:creationId xmlns:p14="http://schemas.microsoft.com/office/powerpoint/2010/main" val="270485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0C659B-74A4-2A06-4904-A8A9F8F95213}"/>
              </a:ext>
            </a:extLst>
          </p:cNvPr>
          <p:cNvSpPr>
            <a:spLocks noGrp="1"/>
          </p:cNvSpPr>
          <p:nvPr>
            <p:ph type="title"/>
          </p:nvPr>
        </p:nvSpPr>
        <p:spPr/>
        <p:txBody>
          <a:bodyPr/>
          <a:lstStyle/>
          <a:p>
            <a:r>
              <a:rPr lang="de-AT" dirty="0" err="1"/>
              <a:t>DomainValidation</a:t>
            </a:r>
            <a:endParaRPr lang="de-AT" dirty="0"/>
          </a:p>
        </p:txBody>
      </p:sp>
      <p:sp>
        <p:nvSpPr>
          <p:cNvPr id="3" name="Textplatzhalter 2">
            <a:extLst>
              <a:ext uri="{FF2B5EF4-FFF2-40B4-BE49-F238E27FC236}">
                <a16:creationId xmlns:a16="http://schemas.microsoft.com/office/drawing/2014/main" id="{342BAFAC-9818-36C6-8105-DFA89E2B0B79}"/>
              </a:ext>
            </a:extLst>
          </p:cNvPr>
          <p:cNvSpPr>
            <a:spLocks noGrp="1"/>
          </p:cNvSpPr>
          <p:nvPr>
            <p:ph type="body" sz="quarter" idx="10"/>
          </p:nvPr>
        </p:nvSpPr>
        <p:spPr/>
        <p:txBody>
          <a:bodyPr/>
          <a:lstStyle/>
          <a:p>
            <a:endParaRPr lang="de-AT"/>
          </a:p>
        </p:txBody>
      </p:sp>
      <p:pic>
        <p:nvPicPr>
          <p:cNvPr id="7" name="Grafik 6">
            <a:extLst>
              <a:ext uri="{FF2B5EF4-FFF2-40B4-BE49-F238E27FC236}">
                <a16:creationId xmlns:a16="http://schemas.microsoft.com/office/drawing/2014/main" id="{A9CE2C45-022B-5C21-F915-252B20218344}"/>
              </a:ext>
            </a:extLst>
          </p:cNvPr>
          <p:cNvPicPr>
            <a:picLocks noChangeAspect="1"/>
          </p:cNvPicPr>
          <p:nvPr/>
        </p:nvPicPr>
        <p:blipFill>
          <a:blip r:embed="rId2"/>
          <a:stretch>
            <a:fillRect/>
          </a:stretch>
        </p:blipFill>
        <p:spPr>
          <a:xfrm>
            <a:off x="1691680" y="1067298"/>
            <a:ext cx="5760640" cy="5655516"/>
          </a:xfrm>
          <a:prstGeom prst="rect">
            <a:avLst/>
          </a:prstGeom>
        </p:spPr>
      </p:pic>
    </p:spTree>
    <p:extLst>
      <p:ext uri="{BB962C8B-B14F-4D97-AF65-F5344CB8AC3E}">
        <p14:creationId xmlns:p14="http://schemas.microsoft.com/office/powerpoint/2010/main" val="434744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469428-2343-BDC1-487C-1608AC7DA988}"/>
              </a:ext>
            </a:extLst>
          </p:cNvPr>
          <p:cNvSpPr>
            <a:spLocks noGrp="1"/>
          </p:cNvSpPr>
          <p:nvPr>
            <p:ph type="title"/>
          </p:nvPr>
        </p:nvSpPr>
        <p:spPr/>
        <p:txBody>
          <a:bodyPr/>
          <a:lstStyle/>
          <a:p>
            <a:r>
              <a:rPr lang="de-AT" dirty="0" err="1"/>
              <a:t>DominValidation</a:t>
            </a:r>
            <a:r>
              <a:rPr lang="de-AT" dirty="0"/>
              <a:t> </a:t>
            </a:r>
            <a:r>
              <a:rPr lang="de-AT" dirty="0">
                <a:sym typeface="Wingdings" panose="05000000000000000000" pitchFamily="2" charset="2"/>
              </a:rPr>
              <a:t> </a:t>
            </a:r>
            <a:r>
              <a:rPr lang="de-AT" dirty="0" err="1">
                <a:sym typeface="Wingdings" panose="05000000000000000000" pitchFamily="2" charset="2"/>
              </a:rPr>
              <a:t>Specifications</a:t>
            </a:r>
            <a:endParaRPr lang="de-AT" dirty="0"/>
          </a:p>
        </p:txBody>
      </p:sp>
      <p:sp>
        <p:nvSpPr>
          <p:cNvPr id="3" name="Textplatzhalter 2">
            <a:extLst>
              <a:ext uri="{FF2B5EF4-FFF2-40B4-BE49-F238E27FC236}">
                <a16:creationId xmlns:a16="http://schemas.microsoft.com/office/drawing/2014/main" id="{71F0E95A-5CC8-0696-958B-8549C5A08554}"/>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3FD84AAA-B754-4123-85B2-69C4A32C29EB}"/>
              </a:ext>
            </a:extLst>
          </p:cNvPr>
          <p:cNvPicPr>
            <a:picLocks noChangeAspect="1"/>
          </p:cNvPicPr>
          <p:nvPr/>
        </p:nvPicPr>
        <p:blipFill>
          <a:blip r:embed="rId2"/>
          <a:stretch>
            <a:fillRect/>
          </a:stretch>
        </p:blipFill>
        <p:spPr>
          <a:xfrm>
            <a:off x="0" y="1245358"/>
            <a:ext cx="9144000" cy="4367284"/>
          </a:xfrm>
          <a:prstGeom prst="rect">
            <a:avLst/>
          </a:prstGeom>
        </p:spPr>
      </p:pic>
    </p:spTree>
    <p:extLst>
      <p:ext uri="{BB962C8B-B14F-4D97-AF65-F5344CB8AC3E}">
        <p14:creationId xmlns:p14="http://schemas.microsoft.com/office/powerpoint/2010/main" val="144595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C0AA7-536B-2757-CFF8-DF96D0FAF6B8}"/>
              </a:ext>
            </a:extLst>
          </p:cNvPr>
          <p:cNvSpPr>
            <a:spLocks noGrp="1"/>
          </p:cNvSpPr>
          <p:nvPr>
            <p:ph type="title"/>
          </p:nvPr>
        </p:nvSpPr>
        <p:spPr/>
        <p:txBody>
          <a:bodyPr/>
          <a:lstStyle/>
          <a:p>
            <a:r>
              <a:rPr lang="de-AT" dirty="0"/>
              <a:t>Internal und external</a:t>
            </a:r>
          </a:p>
        </p:txBody>
      </p:sp>
      <p:sp>
        <p:nvSpPr>
          <p:cNvPr id="3" name="Textplatzhalter 2">
            <a:extLst>
              <a:ext uri="{FF2B5EF4-FFF2-40B4-BE49-F238E27FC236}">
                <a16:creationId xmlns:a16="http://schemas.microsoft.com/office/drawing/2014/main" id="{165CC630-3E98-3D9F-CE64-2FAAB23EE111}"/>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BBB64A2E-6828-CA14-8DE2-1510D064B81C}"/>
              </a:ext>
            </a:extLst>
          </p:cNvPr>
          <p:cNvPicPr>
            <a:picLocks noChangeAspect="1"/>
          </p:cNvPicPr>
          <p:nvPr/>
        </p:nvPicPr>
        <p:blipFill>
          <a:blip r:embed="rId2"/>
          <a:stretch>
            <a:fillRect/>
          </a:stretch>
        </p:blipFill>
        <p:spPr>
          <a:xfrm>
            <a:off x="0" y="1268413"/>
            <a:ext cx="9144000" cy="4983387"/>
          </a:xfrm>
          <a:prstGeom prst="rect">
            <a:avLst/>
          </a:prstGeom>
        </p:spPr>
      </p:pic>
    </p:spTree>
    <p:extLst>
      <p:ext uri="{BB962C8B-B14F-4D97-AF65-F5344CB8AC3E}">
        <p14:creationId xmlns:p14="http://schemas.microsoft.com/office/powerpoint/2010/main" val="34809995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55D982-14BF-A771-5750-C1A79BE2A7BA}"/>
              </a:ext>
            </a:extLst>
          </p:cNvPr>
          <p:cNvSpPr>
            <a:spLocks noGrp="1"/>
          </p:cNvSpPr>
          <p:nvPr>
            <p:ph type="title"/>
          </p:nvPr>
        </p:nvSpPr>
        <p:spPr/>
        <p:txBody>
          <a:bodyPr/>
          <a:lstStyle/>
          <a:p>
            <a:r>
              <a:rPr lang="de-AT" dirty="0" err="1"/>
              <a:t>ApplicationValidation</a:t>
            </a:r>
            <a:endParaRPr lang="de-AT" dirty="0"/>
          </a:p>
        </p:txBody>
      </p:sp>
      <p:sp>
        <p:nvSpPr>
          <p:cNvPr id="3" name="Textplatzhalter 2">
            <a:extLst>
              <a:ext uri="{FF2B5EF4-FFF2-40B4-BE49-F238E27FC236}">
                <a16:creationId xmlns:a16="http://schemas.microsoft.com/office/drawing/2014/main" id="{F9420FA6-56A0-BC95-C401-600F43588B6C}"/>
              </a:ext>
            </a:extLst>
          </p:cNvPr>
          <p:cNvSpPr>
            <a:spLocks noGrp="1"/>
          </p:cNvSpPr>
          <p:nvPr>
            <p:ph type="body" sz="quarter" idx="10"/>
          </p:nvPr>
        </p:nvSpPr>
        <p:spPr>
          <a:xfrm>
            <a:off x="468313" y="1124744"/>
            <a:ext cx="8207375" cy="4608165"/>
          </a:xfrm>
        </p:spPr>
        <p:txBody>
          <a:bodyPr/>
          <a:lstStyle/>
          <a:p>
            <a:r>
              <a:rPr lang="de-AT" dirty="0"/>
              <a:t>Prüft auf </a:t>
            </a:r>
            <a:r>
              <a:rPr lang="de-AT" dirty="0" err="1"/>
              <a:t>UseCase</a:t>
            </a:r>
            <a:r>
              <a:rPr lang="de-AT" dirty="0"/>
              <a:t>-Ebene</a:t>
            </a:r>
          </a:p>
          <a:p>
            <a:endParaRPr lang="de-AT" dirty="0"/>
          </a:p>
        </p:txBody>
      </p:sp>
      <p:pic>
        <p:nvPicPr>
          <p:cNvPr id="5" name="Grafik 4">
            <a:extLst>
              <a:ext uri="{FF2B5EF4-FFF2-40B4-BE49-F238E27FC236}">
                <a16:creationId xmlns:a16="http://schemas.microsoft.com/office/drawing/2014/main" id="{21798A6F-D11B-F0A5-1009-CBCC96E5201C}"/>
              </a:ext>
            </a:extLst>
          </p:cNvPr>
          <p:cNvPicPr>
            <a:picLocks noChangeAspect="1"/>
          </p:cNvPicPr>
          <p:nvPr/>
        </p:nvPicPr>
        <p:blipFill>
          <a:blip r:embed="rId2"/>
          <a:stretch>
            <a:fillRect/>
          </a:stretch>
        </p:blipFill>
        <p:spPr>
          <a:xfrm>
            <a:off x="2123728" y="1915492"/>
            <a:ext cx="5232362" cy="4817095"/>
          </a:xfrm>
          <a:prstGeom prst="rect">
            <a:avLst/>
          </a:prstGeom>
        </p:spPr>
      </p:pic>
    </p:spTree>
    <p:extLst>
      <p:ext uri="{BB962C8B-B14F-4D97-AF65-F5344CB8AC3E}">
        <p14:creationId xmlns:p14="http://schemas.microsoft.com/office/powerpoint/2010/main" val="3840844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3CD98E-1FEF-1D2A-CD80-B7C15C118C7A}"/>
              </a:ext>
            </a:extLst>
          </p:cNvPr>
          <p:cNvSpPr>
            <a:spLocks noGrp="1"/>
          </p:cNvSpPr>
          <p:nvPr>
            <p:ph type="title"/>
          </p:nvPr>
        </p:nvSpPr>
        <p:spPr/>
        <p:txBody>
          <a:bodyPr>
            <a:normAutofit/>
          </a:bodyPr>
          <a:lstStyle/>
          <a:p>
            <a:r>
              <a:rPr lang="de-AT" sz="2800" dirty="0" err="1"/>
              <a:t>Application</a:t>
            </a:r>
            <a:r>
              <a:rPr lang="de-AT" sz="2800" dirty="0"/>
              <a:t>-Validation mit </a:t>
            </a:r>
            <a:r>
              <a:rPr lang="de-AT" sz="2800" dirty="0" err="1"/>
              <a:t>FluentValidation</a:t>
            </a:r>
            <a:endParaRPr lang="de-AT" sz="2800" dirty="0"/>
          </a:p>
        </p:txBody>
      </p:sp>
      <p:sp>
        <p:nvSpPr>
          <p:cNvPr id="3" name="Textplatzhalter 2">
            <a:extLst>
              <a:ext uri="{FF2B5EF4-FFF2-40B4-BE49-F238E27FC236}">
                <a16:creationId xmlns:a16="http://schemas.microsoft.com/office/drawing/2014/main" id="{D6260639-B7ED-2055-9780-8D356D5DBCC2}"/>
              </a:ext>
            </a:extLst>
          </p:cNvPr>
          <p:cNvSpPr>
            <a:spLocks noGrp="1"/>
          </p:cNvSpPr>
          <p:nvPr>
            <p:ph type="body" sz="quarter" idx="10"/>
          </p:nvPr>
        </p:nvSpPr>
        <p:spPr>
          <a:xfrm>
            <a:off x="541089" y="1125091"/>
            <a:ext cx="8207375" cy="4608165"/>
          </a:xfrm>
        </p:spPr>
        <p:txBody>
          <a:bodyPr/>
          <a:lstStyle/>
          <a:p>
            <a:r>
              <a:rPr lang="de-AT" sz="2400" dirty="0"/>
              <a:t>Validieren auf Use-Case-Ebene</a:t>
            </a:r>
          </a:p>
          <a:p>
            <a:pPr lvl="1"/>
            <a:r>
              <a:rPr lang="de-AT" sz="2000" dirty="0"/>
              <a:t>Z.B. Bei Passwort-Änderung muss das alte Passwort stimmen</a:t>
            </a:r>
          </a:p>
          <a:p>
            <a:pPr lvl="2"/>
            <a:r>
              <a:rPr lang="de-AT" sz="2000" dirty="0"/>
              <a:t>User-Entity hat kein altes Passwort</a:t>
            </a:r>
          </a:p>
          <a:p>
            <a:pPr lvl="1"/>
            <a:r>
              <a:rPr lang="de-AT" sz="2000" dirty="0"/>
              <a:t>Anpassen der Fehlermeldungstexte an Use-Case</a:t>
            </a:r>
          </a:p>
          <a:p>
            <a:endParaRPr lang="de-AT" sz="2400" dirty="0"/>
          </a:p>
          <a:p>
            <a:r>
              <a:rPr lang="de-AT" sz="2400" dirty="0"/>
              <a:t>Jeder Request kann eine eigene Request-Pipeline haben</a:t>
            </a:r>
          </a:p>
          <a:p>
            <a:pPr lvl="1"/>
            <a:r>
              <a:rPr lang="de-AT" sz="2000" dirty="0" err="1"/>
              <a:t>Logging</a:t>
            </a:r>
            <a:r>
              <a:rPr lang="de-AT" sz="2000" dirty="0"/>
              <a:t>, Caching, Validation, …</a:t>
            </a:r>
          </a:p>
          <a:p>
            <a:r>
              <a:rPr lang="de-AT" sz="2400" dirty="0"/>
              <a:t>Logik kann damit vor und nach jedem Handler eingeschleust werden</a:t>
            </a:r>
          </a:p>
          <a:p>
            <a:r>
              <a:rPr lang="de-AT" sz="2400" dirty="0" err="1"/>
              <a:t>MediatR</a:t>
            </a:r>
            <a:r>
              <a:rPr lang="de-AT" sz="2400" dirty="0"/>
              <a:t> bietet dafür Pipeline </a:t>
            </a:r>
            <a:r>
              <a:rPr lang="de-AT" sz="2400" dirty="0" err="1"/>
              <a:t>Behaviors</a:t>
            </a:r>
            <a:r>
              <a:rPr lang="de-AT" sz="2400" dirty="0"/>
              <a:t> an</a:t>
            </a:r>
          </a:p>
        </p:txBody>
      </p:sp>
    </p:spTree>
    <p:extLst>
      <p:ext uri="{BB962C8B-B14F-4D97-AF65-F5344CB8AC3E}">
        <p14:creationId xmlns:p14="http://schemas.microsoft.com/office/powerpoint/2010/main" val="1659076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FD9F8C-EFD3-D4AF-6724-0CA6BA693409}"/>
              </a:ext>
            </a:extLst>
          </p:cNvPr>
          <p:cNvSpPr>
            <a:spLocks noGrp="1"/>
          </p:cNvSpPr>
          <p:nvPr>
            <p:ph type="title"/>
          </p:nvPr>
        </p:nvSpPr>
        <p:spPr/>
        <p:txBody>
          <a:bodyPr/>
          <a:lstStyle/>
          <a:p>
            <a:r>
              <a:rPr lang="de-AT" dirty="0" err="1"/>
              <a:t>Validator</a:t>
            </a:r>
            <a:r>
              <a:rPr lang="de-AT" dirty="0"/>
              <a:t> </a:t>
            </a:r>
            <a:r>
              <a:rPr lang="de-AT" dirty="0">
                <a:sym typeface="Wingdings" panose="05000000000000000000" pitchFamily="2" charset="2"/>
              </a:rPr>
              <a:t> </a:t>
            </a:r>
            <a:r>
              <a:rPr lang="de-AT" dirty="0" err="1">
                <a:sym typeface="Wingdings" panose="05000000000000000000" pitchFamily="2" charset="2"/>
              </a:rPr>
              <a:t>FluentValidation</a:t>
            </a:r>
            <a:endParaRPr lang="de-AT" dirty="0"/>
          </a:p>
        </p:txBody>
      </p:sp>
      <p:sp>
        <p:nvSpPr>
          <p:cNvPr id="3" name="Textplatzhalter 2">
            <a:extLst>
              <a:ext uri="{FF2B5EF4-FFF2-40B4-BE49-F238E27FC236}">
                <a16:creationId xmlns:a16="http://schemas.microsoft.com/office/drawing/2014/main" id="{DA7ECF74-728A-93FE-8011-98CBC933C433}"/>
              </a:ext>
            </a:extLst>
          </p:cNvPr>
          <p:cNvSpPr>
            <a:spLocks noGrp="1"/>
          </p:cNvSpPr>
          <p:nvPr>
            <p:ph type="body" sz="quarter" idx="10"/>
          </p:nvPr>
        </p:nvSpPr>
        <p:spPr>
          <a:xfrm>
            <a:off x="323528" y="1124744"/>
            <a:ext cx="8207375" cy="4608165"/>
          </a:xfrm>
        </p:spPr>
        <p:txBody>
          <a:bodyPr/>
          <a:lstStyle/>
          <a:p>
            <a:r>
              <a:rPr lang="de-AT" dirty="0"/>
              <a:t>Codeverdopplung ist nicht notwendig</a:t>
            </a:r>
          </a:p>
        </p:txBody>
      </p:sp>
      <p:pic>
        <p:nvPicPr>
          <p:cNvPr id="5" name="Grafik 4">
            <a:extLst>
              <a:ext uri="{FF2B5EF4-FFF2-40B4-BE49-F238E27FC236}">
                <a16:creationId xmlns:a16="http://schemas.microsoft.com/office/drawing/2014/main" id="{E4A31CDD-9018-64CA-075D-9798547E055A}"/>
              </a:ext>
            </a:extLst>
          </p:cNvPr>
          <p:cNvPicPr>
            <a:picLocks noChangeAspect="1"/>
          </p:cNvPicPr>
          <p:nvPr/>
        </p:nvPicPr>
        <p:blipFill>
          <a:blip r:embed="rId2"/>
          <a:stretch>
            <a:fillRect/>
          </a:stretch>
        </p:blipFill>
        <p:spPr>
          <a:xfrm>
            <a:off x="0" y="2075501"/>
            <a:ext cx="9144000" cy="4680136"/>
          </a:xfrm>
          <a:prstGeom prst="rect">
            <a:avLst/>
          </a:prstGeom>
        </p:spPr>
      </p:pic>
    </p:spTree>
    <p:extLst>
      <p:ext uri="{BB962C8B-B14F-4D97-AF65-F5344CB8AC3E}">
        <p14:creationId xmlns:p14="http://schemas.microsoft.com/office/powerpoint/2010/main" val="1653240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F7E880-D2C5-0F00-E6FB-F1DB8C210AB8}"/>
              </a:ext>
            </a:extLst>
          </p:cNvPr>
          <p:cNvSpPr>
            <a:spLocks noGrp="1"/>
          </p:cNvSpPr>
          <p:nvPr>
            <p:ph type="title"/>
          </p:nvPr>
        </p:nvSpPr>
        <p:spPr/>
        <p:txBody>
          <a:bodyPr/>
          <a:lstStyle/>
          <a:p>
            <a:r>
              <a:rPr lang="de-AT" dirty="0"/>
              <a:t>Mediator fügt Validation in Pipeline ein</a:t>
            </a:r>
          </a:p>
        </p:txBody>
      </p:sp>
      <p:sp>
        <p:nvSpPr>
          <p:cNvPr id="3" name="Textplatzhalter 2">
            <a:extLst>
              <a:ext uri="{FF2B5EF4-FFF2-40B4-BE49-F238E27FC236}">
                <a16:creationId xmlns:a16="http://schemas.microsoft.com/office/drawing/2014/main" id="{74DA42AB-F25C-0FD5-9434-C9A81092B0C6}"/>
              </a:ext>
            </a:extLst>
          </p:cNvPr>
          <p:cNvSpPr>
            <a:spLocks noGrp="1"/>
          </p:cNvSpPr>
          <p:nvPr>
            <p:ph type="body" sz="quarter" idx="10"/>
          </p:nvPr>
        </p:nvSpPr>
        <p:spPr>
          <a:xfrm>
            <a:off x="251520" y="908720"/>
            <a:ext cx="8207375" cy="4608165"/>
          </a:xfrm>
        </p:spPr>
        <p:txBody>
          <a:bodyPr/>
          <a:lstStyle/>
          <a:p>
            <a:r>
              <a:rPr lang="de-AT" sz="2000" dirty="0"/>
              <a:t>Trennung Kernfunktion und Fehlerbehandlung</a:t>
            </a:r>
          </a:p>
          <a:p>
            <a:r>
              <a:rPr lang="de-AT" sz="2000" dirty="0"/>
              <a:t>Wird vor dem eigentlichen </a:t>
            </a:r>
            <a:r>
              <a:rPr lang="de-AT" sz="2000" dirty="0" err="1"/>
              <a:t>CommandHandler</a:t>
            </a:r>
            <a:r>
              <a:rPr lang="de-AT" sz="2000" dirty="0"/>
              <a:t> aufgerufen</a:t>
            </a:r>
          </a:p>
          <a:p>
            <a:r>
              <a:rPr lang="de-AT" sz="2000" dirty="0"/>
              <a:t>Löst im Fehlerfall </a:t>
            </a:r>
            <a:r>
              <a:rPr lang="de-AT" sz="2000" dirty="0" err="1"/>
              <a:t>Exception</a:t>
            </a:r>
            <a:r>
              <a:rPr lang="de-AT" sz="2000" dirty="0"/>
              <a:t> aus oder ruft in der Pipeline </a:t>
            </a:r>
            <a:r>
              <a:rPr lang="de-AT" sz="2000" dirty="0" err="1"/>
              <a:t>next</a:t>
            </a:r>
            <a:r>
              <a:rPr lang="de-AT" sz="2000" dirty="0"/>
              <a:t>() auf </a:t>
            </a:r>
            <a:r>
              <a:rPr lang="de-AT" sz="2000" dirty="0">
                <a:sym typeface="Wingdings" panose="05000000000000000000" pitchFamily="2" charset="2"/>
              </a:rPr>
              <a:t> </a:t>
            </a:r>
            <a:r>
              <a:rPr lang="de-AT" sz="2000" dirty="0" err="1">
                <a:sym typeface="Wingdings" panose="05000000000000000000" pitchFamily="2" charset="2"/>
              </a:rPr>
              <a:t>CommandHandler</a:t>
            </a:r>
            <a:endParaRPr lang="de-AT" sz="2000" dirty="0"/>
          </a:p>
        </p:txBody>
      </p:sp>
      <p:pic>
        <p:nvPicPr>
          <p:cNvPr id="5" name="Grafik 4">
            <a:extLst>
              <a:ext uri="{FF2B5EF4-FFF2-40B4-BE49-F238E27FC236}">
                <a16:creationId xmlns:a16="http://schemas.microsoft.com/office/drawing/2014/main" id="{9DE98515-C80A-037D-8551-C6EDC6DA1DBD}"/>
              </a:ext>
            </a:extLst>
          </p:cNvPr>
          <p:cNvPicPr>
            <a:picLocks noChangeAspect="1"/>
          </p:cNvPicPr>
          <p:nvPr/>
        </p:nvPicPr>
        <p:blipFill>
          <a:blip r:embed="rId2"/>
          <a:stretch>
            <a:fillRect/>
          </a:stretch>
        </p:blipFill>
        <p:spPr>
          <a:xfrm>
            <a:off x="107504" y="2420888"/>
            <a:ext cx="9144000" cy="4088711"/>
          </a:xfrm>
          <a:prstGeom prst="rect">
            <a:avLst/>
          </a:prstGeom>
        </p:spPr>
      </p:pic>
    </p:spTree>
    <p:extLst>
      <p:ext uri="{BB962C8B-B14F-4D97-AF65-F5344CB8AC3E}">
        <p14:creationId xmlns:p14="http://schemas.microsoft.com/office/powerpoint/2010/main" val="267914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08BF64-D6EF-5E4F-6593-DF0139D1B859}"/>
              </a:ext>
            </a:extLst>
          </p:cNvPr>
          <p:cNvSpPr>
            <a:spLocks noGrp="1"/>
          </p:cNvSpPr>
          <p:nvPr>
            <p:ph type="title"/>
          </p:nvPr>
        </p:nvSpPr>
        <p:spPr/>
        <p:txBody>
          <a:bodyPr/>
          <a:lstStyle/>
          <a:p>
            <a:r>
              <a:rPr lang="de-AT" dirty="0"/>
              <a:t>Abhängigkeiten</a:t>
            </a:r>
          </a:p>
        </p:txBody>
      </p:sp>
      <p:sp>
        <p:nvSpPr>
          <p:cNvPr id="3" name="Textplatzhalter 2">
            <a:extLst>
              <a:ext uri="{FF2B5EF4-FFF2-40B4-BE49-F238E27FC236}">
                <a16:creationId xmlns:a16="http://schemas.microsoft.com/office/drawing/2014/main" id="{9C844474-96BA-8B35-CAB0-68808E21FDFE}"/>
              </a:ext>
            </a:extLst>
          </p:cNvPr>
          <p:cNvSpPr>
            <a:spLocks noGrp="1"/>
          </p:cNvSpPr>
          <p:nvPr>
            <p:ph type="body" sz="quarter" idx="10"/>
          </p:nvPr>
        </p:nvSpPr>
        <p:spPr/>
        <p:txBody>
          <a:bodyPr/>
          <a:lstStyle/>
          <a:p>
            <a:endParaRPr lang="de-AT"/>
          </a:p>
        </p:txBody>
      </p:sp>
      <p:pic>
        <p:nvPicPr>
          <p:cNvPr id="1026" name="Picture 2" descr="c# - How to register Infrastructure layer dependencies in Clean Architecture  using .NET 6? - Stack Overflow">
            <a:extLst>
              <a:ext uri="{FF2B5EF4-FFF2-40B4-BE49-F238E27FC236}">
                <a16:creationId xmlns:a16="http://schemas.microsoft.com/office/drawing/2014/main" id="{036C34BA-5019-2ACC-23B8-5F9BA30BF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562" y="1148726"/>
            <a:ext cx="5597798" cy="532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858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A33DD2-DFC2-B694-3FDD-4EE6D8BA4B77}"/>
              </a:ext>
            </a:extLst>
          </p:cNvPr>
          <p:cNvSpPr>
            <a:spLocks noGrp="1"/>
          </p:cNvSpPr>
          <p:nvPr>
            <p:ph type="title"/>
          </p:nvPr>
        </p:nvSpPr>
        <p:spPr/>
        <p:txBody>
          <a:bodyPr/>
          <a:lstStyle/>
          <a:p>
            <a:r>
              <a:rPr lang="de-AT" dirty="0" err="1"/>
              <a:t>Application</a:t>
            </a:r>
            <a:r>
              <a:rPr lang="de-AT" dirty="0"/>
              <a:t> – Services registrieren</a:t>
            </a:r>
          </a:p>
        </p:txBody>
      </p:sp>
      <p:sp>
        <p:nvSpPr>
          <p:cNvPr id="3" name="Textplatzhalter 2">
            <a:extLst>
              <a:ext uri="{FF2B5EF4-FFF2-40B4-BE49-F238E27FC236}">
                <a16:creationId xmlns:a16="http://schemas.microsoft.com/office/drawing/2014/main" id="{DD6E213D-1A2F-D26E-E989-D4666EEA5480}"/>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CB617F52-0E7C-79BB-EA68-CAAEAA8CEEBB}"/>
              </a:ext>
            </a:extLst>
          </p:cNvPr>
          <p:cNvPicPr>
            <a:picLocks noChangeAspect="1"/>
          </p:cNvPicPr>
          <p:nvPr/>
        </p:nvPicPr>
        <p:blipFill>
          <a:blip r:embed="rId2"/>
          <a:stretch>
            <a:fillRect/>
          </a:stretch>
        </p:blipFill>
        <p:spPr>
          <a:xfrm>
            <a:off x="0" y="1173109"/>
            <a:ext cx="9144000" cy="4511781"/>
          </a:xfrm>
          <a:prstGeom prst="rect">
            <a:avLst/>
          </a:prstGeom>
        </p:spPr>
      </p:pic>
    </p:spTree>
    <p:extLst>
      <p:ext uri="{BB962C8B-B14F-4D97-AF65-F5344CB8AC3E}">
        <p14:creationId xmlns:p14="http://schemas.microsoft.com/office/powerpoint/2010/main" val="3820875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55CB-268B-7098-1556-702C7DB9685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F1B3AB-7C3C-307E-C580-E29F499A5E2B}"/>
              </a:ext>
            </a:extLst>
          </p:cNvPr>
          <p:cNvSpPr>
            <a:spLocks noGrp="1"/>
          </p:cNvSpPr>
          <p:nvPr>
            <p:ph type="title"/>
          </p:nvPr>
        </p:nvSpPr>
        <p:spPr/>
        <p:txBody>
          <a:bodyPr/>
          <a:lstStyle/>
          <a:p>
            <a:r>
              <a:rPr lang="de-AT" dirty="0"/>
              <a:t>Registrierung ist der Kleber</a:t>
            </a:r>
          </a:p>
        </p:txBody>
      </p:sp>
      <p:sp>
        <p:nvSpPr>
          <p:cNvPr id="3" name="Textplatzhalter 2">
            <a:extLst>
              <a:ext uri="{FF2B5EF4-FFF2-40B4-BE49-F238E27FC236}">
                <a16:creationId xmlns:a16="http://schemas.microsoft.com/office/drawing/2014/main" id="{147095A7-A8CE-E3A7-C3FB-9074F9A6BDA7}"/>
              </a:ext>
            </a:extLst>
          </p:cNvPr>
          <p:cNvSpPr>
            <a:spLocks noGrp="1"/>
          </p:cNvSpPr>
          <p:nvPr>
            <p:ph type="body" sz="quarter" idx="10"/>
          </p:nvPr>
        </p:nvSpPr>
        <p:spPr>
          <a:xfrm>
            <a:off x="468313" y="3141315"/>
            <a:ext cx="8207375" cy="4608165"/>
          </a:xfrm>
        </p:spPr>
        <p:txBody>
          <a:bodyPr/>
          <a:lstStyle/>
          <a:p>
            <a:r>
              <a:rPr lang="de-AT" sz="2400" dirty="0"/>
              <a:t>Registriert alle </a:t>
            </a:r>
            <a:r>
              <a:rPr lang="de-AT" sz="2400" dirty="0" err="1"/>
              <a:t>MediatR</a:t>
            </a:r>
            <a:r>
              <a:rPr lang="de-AT" sz="2400" dirty="0"/>
              <a:t>-Komponenten (</a:t>
            </a:r>
            <a:r>
              <a:rPr lang="de-AT" sz="2400" dirty="0" err="1"/>
              <a:t>Requests</a:t>
            </a:r>
            <a:r>
              <a:rPr lang="de-AT" sz="2400" dirty="0"/>
              <a:t>, Handler, …) des </a:t>
            </a:r>
            <a:r>
              <a:rPr lang="de-AT" sz="2400" dirty="0" err="1"/>
              <a:t>Application-Assemblies</a:t>
            </a:r>
            <a:endParaRPr lang="de-AT" sz="2400" dirty="0"/>
          </a:p>
          <a:p>
            <a:r>
              <a:rPr lang="de-AT" sz="2400" dirty="0"/>
              <a:t>Fügt ein Pipeline-</a:t>
            </a:r>
            <a:r>
              <a:rPr lang="de-AT" sz="2400" dirty="0" err="1"/>
              <a:t>Behavior</a:t>
            </a:r>
            <a:r>
              <a:rPr lang="de-AT" sz="2400" dirty="0"/>
              <a:t> (Validation) hinzu, das vor dem Handler aufgerufen wird </a:t>
            </a:r>
          </a:p>
          <a:p>
            <a:r>
              <a:rPr lang="de-AT" sz="2400" dirty="0"/>
              <a:t>Registriert alle </a:t>
            </a:r>
            <a:r>
              <a:rPr lang="de-AT" sz="2400" dirty="0" err="1"/>
              <a:t>Validators</a:t>
            </a:r>
            <a:r>
              <a:rPr lang="de-AT" sz="2400" dirty="0"/>
              <a:t> aus dem Assembly</a:t>
            </a:r>
          </a:p>
        </p:txBody>
      </p:sp>
      <p:pic>
        <p:nvPicPr>
          <p:cNvPr id="5" name="Grafik 4">
            <a:extLst>
              <a:ext uri="{FF2B5EF4-FFF2-40B4-BE49-F238E27FC236}">
                <a16:creationId xmlns:a16="http://schemas.microsoft.com/office/drawing/2014/main" id="{4CEB43C3-D90D-6088-13F0-B4A718DFBDF7}"/>
              </a:ext>
            </a:extLst>
          </p:cNvPr>
          <p:cNvPicPr>
            <a:picLocks noChangeAspect="1"/>
          </p:cNvPicPr>
          <p:nvPr/>
        </p:nvPicPr>
        <p:blipFill>
          <a:blip r:embed="rId2"/>
          <a:stretch>
            <a:fillRect/>
          </a:stretch>
        </p:blipFill>
        <p:spPr>
          <a:xfrm>
            <a:off x="157162" y="1124744"/>
            <a:ext cx="8829675" cy="1571625"/>
          </a:xfrm>
          <a:prstGeom prst="rect">
            <a:avLst/>
          </a:prstGeom>
        </p:spPr>
      </p:pic>
    </p:spTree>
    <p:extLst>
      <p:ext uri="{BB962C8B-B14F-4D97-AF65-F5344CB8AC3E}">
        <p14:creationId xmlns:p14="http://schemas.microsoft.com/office/powerpoint/2010/main" val="1403805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EA64D-6886-933F-BB0E-99D2362DACB8}"/>
              </a:ext>
            </a:extLst>
          </p:cNvPr>
          <p:cNvSpPr>
            <a:spLocks noGrp="1"/>
          </p:cNvSpPr>
          <p:nvPr>
            <p:ph type="title"/>
          </p:nvPr>
        </p:nvSpPr>
        <p:spPr/>
        <p:txBody>
          <a:bodyPr/>
          <a:lstStyle/>
          <a:p>
            <a:r>
              <a:rPr lang="de-AT" dirty="0" err="1"/>
              <a:t>Result</a:t>
            </a:r>
            <a:r>
              <a:rPr lang="de-AT" dirty="0"/>
              <a:t> und </a:t>
            </a:r>
            <a:r>
              <a:rPr lang="de-AT" dirty="0" err="1"/>
              <a:t>Result</a:t>
            </a:r>
            <a:r>
              <a:rPr lang="de-AT" dirty="0"/>
              <a:t>&lt;T&gt;</a:t>
            </a:r>
          </a:p>
        </p:txBody>
      </p:sp>
      <p:sp>
        <p:nvSpPr>
          <p:cNvPr id="3" name="Textplatzhalter 2">
            <a:extLst>
              <a:ext uri="{FF2B5EF4-FFF2-40B4-BE49-F238E27FC236}">
                <a16:creationId xmlns:a16="http://schemas.microsoft.com/office/drawing/2014/main" id="{FB736825-9421-E1B8-B056-659F8BAD87BE}"/>
              </a:ext>
            </a:extLst>
          </p:cNvPr>
          <p:cNvSpPr>
            <a:spLocks noGrp="1"/>
          </p:cNvSpPr>
          <p:nvPr>
            <p:ph type="body" sz="quarter" idx="10"/>
          </p:nvPr>
        </p:nvSpPr>
        <p:spPr>
          <a:xfrm>
            <a:off x="251520" y="980728"/>
            <a:ext cx="8207375" cy="4608165"/>
          </a:xfrm>
        </p:spPr>
        <p:txBody>
          <a:bodyPr/>
          <a:lstStyle/>
          <a:p>
            <a:r>
              <a:rPr lang="de-AT" sz="2400" dirty="0"/>
              <a:t>Wie </a:t>
            </a:r>
            <a:r>
              <a:rPr lang="de-AT" sz="2400" dirty="0" err="1"/>
              <a:t>DomainValidationResult</a:t>
            </a:r>
            <a:r>
              <a:rPr lang="de-AT" sz="2400" dirty="0"/>
              <a:t>, aber auch mit mehreren positiven Ergebnissen</a:t>
            </a:r>
          </a:p>
          <a:p>
            <a:r>
              <a:rPr lang="de-AT" sz="2400" dirty="0"/>
              <a:t>Wieder mit Factory-Methoden</a:t>
            </a:r>
          </a:p>
          <a:p>
            <a:r>
              <a:rPr lang="de-AT" sz="2400" dirty="0"/>
              <a:t>Rückgabetyp primär bei </a:t>
            </a:r>
            <a:r>
              <a:rPr lang="de-AT" sz="2400" dirty="0" err="1"/>
              <a:t>Commands</a:t>
            </a:r>
            <a:endParaRPr lang="de-AT" sz="2400" dirty="0"/>
          </a:p>
          <a:p>
            <a:pPr lvl="1"/>
            <a:r>
              <a:rPr lang="de-AT" sz="2200" dirty="0" err="1"/>
              <a:t>Queries</a:t>
            </a:r>
            <a:r>
              <a:rPr lang="de-AT" sz="2200" dirty="0"/>
              <a:t> nur in komplexen Fällen mit </a:t>
            </a:r>
            <a:r>
              <a:rPr lang="de-AT" sz="2200" dirty="0" err="1"/>
              <a:t>Exceptions</a:t>
            </a:r>
            <a:endParaRPr lang="de-AT" sz="2200" dirty="0"/>
          </a:p>
        </p:txBody>
      </p:sp>
      <p:pic>
        <p:nvPicPr>
          <p:cNvPr id="5" name="Grafik 4">
            <a:extLst>
              <a:ext uri="{FF2B5EF4-FFF2-40B4-BE49-F238E27FC236}">
                <a16:creationId xmlns:a16="http://schemas.microsoft.com/office/drawing/2014/main" id="{1FB84511-E18A-8D15-9519-4679F3505883}"/>
              </a:ext>
            </a:extLst>
          </p:cNvPr>
          <p:cNvPicPr>
            <a:picLocks noChangeAspect="1"/>
          </p:cNvPicPr>
          <p:nvPr/>
        </p:nvPicPr>
        <p:blipFill>
          <a:blip r:embed="rId2"/>
          <a:stretch>
            <a:fillRect/>
          </a:stretch>
        </p:blipFill>
        <p:spPr>
          <a:xfrm>
            <a:off x="2303315" y="3388904"/>
            <a:ext cx="4537370" cy="3461499"/>
          </a:xfrm>
          <a:prstGeom prst="rect">
            <a:avLst/>
          </a:prstGeom>
        </p:spPr>
      </p:pic>
    </p:spTree>
    <p:extLst>
      <p:ext uri="{BB962C8B-B14F-4D97-AF65-F5344CB8AC3E}">
        <p14:creationId xmlns:p14="http://schemas.microsoft.com/office/powerpoint/2010/main" val="10340808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6BC372-F5FB-52B4-F681-68916867955C}"/>
              </a:ext>
            </a:extLst>
          </p:cNvPr>
          <p:cNvSpPr>
            <a:spLocks noGrp="1"/>
          </p:cNvSpPr>
          <p:nvPr>
            <p:ph type="title"/>
          </p:nvPr>
        </p:nvSpPr>
        <p:spPr/>
        <p:txBody>
          <a:bodyPr/>
          <a:lstStyle/>
          <a:p>
            <a:r>
              <a:rPr lang="de-AT" dirty="0" err="1"/>
              <a:t>Result</a:t>
            </a:r>
            <a:r>
              <a:rPr lang="de-AT" dirty="0"/>
              <a:t>-Klasse</a:t>
            </a:r>
          </a:p>
        </p:txBody>
      </p:sp>
      <p:sp>
        <p:nvSpPr>
          <p:cNvPr id="3" name="Textplatzhalter 2">
            <a:extLst>
              <a:ext uri="{FF2B5EF4-FFF2-40B4-BE49-F238E27FC236}">
                <a16:creationId xmlns:a16="http://schemas.microsoft.com/office/drawing/2014/main" id="{DEABD269-CBEC-EF8E-8A3F-7AD94AA49538}"/>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F4F06A49-59AB-3D4B-8C3C-2310EA8420EA}"/>
              </a:ext>
            </a:extLst>
          </p:cNvPr>
          <p:cNvPicPr>
            <a:picLocks noChangeAspect="1"/>
          </p:cNvPicPr>
          <p:nvPr/>
        </p:nvPicPr>
        <p:blipFill>
          <a:blip r:embed="rId2"/>
          <a:stretch>
            <a:fillRect/>
          </a:stretch>
        </p:blipFill>
        <p:spPr>
          <a:xfrm>
            <a:off x="0" y="971629"/>
            <a:ext cx="9144000" cy="5265683"/>
          </a:xfrm>
          <a:prstGeom prst="rect">
            <a:avLst/>
          </a:prstGeom>
        </p:spPr>
      </p:pic>
    </p:spTree>
    <p:extLst>
      <p:ext uri="{BB962C8B-B14F-4D97-AF65-F5344CB8AC3E}">
        <p14:creationId xmlns:p14="http://schemas.microsoft.com/office/powerpoint/2010/main" val="2721061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6A8025-D64B-F2F8-8C27-1FD8B3830B91}"/>
              </a:ext>
            </a:extLst>
          </p:cNvPr>
          <p:cNvSpPr>
            <a:spLocks noGrp="1"/>
          </p:cNvSpPr>
          <p:nvPr>
            <p:ph type="title"/>
          </p:nvPr>
        </p:nvSpPr>
        <p:spPr/>
        <p:txBody>
          <a:bodyPr/>
          <a:lstStyle/>
          <a:p>
            <a:r>
              <a:rPr lang="de-AT" dirty="0" err="1"/>
              <a:t>Result</a:t>
            </a:r>
            <a:r>
              <a:rPr lang="de-AT" dirty="0"/>
              <a:t>&lt;T&gt;</a:t>
            </a:r>
          </a:p>
        </p:txBody>
      </p:sp>
      <p:sp>
        <p:nvSpPr>
          <p:cNvPr id="3" name="Textplatzhalter 2">
            <a:extLst>
              <a:ext uri="{FF2B5EF4-FFF2-40B4-BE49-F238E27FC236}">
                <a16:creationId xmlns:a16="http://schemas.microsoft.com/office/drawing/2014/main" id="{C0987948-65FE-429F-1FBF-776CF8301E10}"/>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3D6029C3-5BA5-5B60-7E45-9AB4E442138E}"/>
              </a:ext>
            </a:extLst>
          </p:cNvPr>
          <p:cNvPicPr>
            <a:picLocks noChangeAspect="1"/>
          </p:cNvPicPr>
          <p:nvPr/>
        </p:nvPicPr>
        <p:blipFill>
          <a:blip r:embed="rId2"/>
          <a:stretch>
            <a:fillRect/>
          </a:stretch>
        </p:blipFill>
        <p:spPr>
          <a:xfrm>
            <a:off x="971600" y="984911"/>
            <a:ext cx="7496175" cy="5314950"/>
          </a:xfrm>
          <a:prstGeom prst="rect">
            <a:avLst/>
          </a:prstGeom>
        </p:spPr>
      </p:pic>
    </p:spTree>
    <p:extLst>
      <p:ext uri="{BB962C8B-B14F-4D97-AF65-F5344CB8AC3E}">
        <p14:creationId xmlns:p14="http://schemas.microsoft.com/office/powerpoint/2010/main" val="2670731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D2E548-235B-D4A1-4953-C0220EF4E1BB}"/>
              </a:ext>
            </a:extLst>
          </p:cNvPr>
          <p:cNvSpPr>
            <a:spLocks noGrp="1"/>
          </p:cNvSpPr>
          <p:nvPr>
            <p:ph type="title"/>
          </p:nvPr>
        </p:nvSpPr>
        <p:spPr/>
        <p:txBody>
          <a:bodyPr/>
          <a:lstStyle/>
          <a:p>
            <a:r>
              <a:rPr lang="de-AT" dirty="0"/>
              <a:t>Verwendung in </a:t>
            </a:r>
            <a:r>
              <a:rPr lang="de-AT" dirty="0" err="1"/>
              <a:t>CommandHandler</a:t>
            </a:r>
            <a:endParaRPr lang="de-AT" dirty="0"/>
          </a:p>
        </p:txBody>
      </p:sp>
      <p:sp>
        <p:nvSpPr>
          <p:cNvPr id="3" name="Textplatzhalter 2">
            <a:extLst>
              <a:ext uri="{FF2B5EF4-FFF2-40B4-BE49-F238E27FC236}">
                <a16:creationId xmlns:a16="http://schemas.microsoft.com/office/drawing/2014/main" id="{2243DD45-917D-9B86-7222-077FFEF157D1}"/>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8D60C448-77CA-7A17-BB96-C85C4DEC58C4}"/>
              </a:ext>
            </a:extLst>
          </p:cNvPr>
          <p:cNvPicPr>
            <a:picLocks noChangeAspect="1"/>
          </p:cNvPicPr>
          <p:nvPr/>
        </p:nvPicPr>
        <p:blipFill>
          <a:blip r:embed="rId2"/>
          <a:stretch>
            <a:fillRect/>
          </a:stretch>
        </p:blipFill>
        <p:spPr>
          <a:xfrm>
            <a:off x="0" y="1374422"/>
            <a:ext cx="9144000" cy="4109156"/>
          </a:xfrm>
          <a:prstGeom prst="rect">
            <a:avLst/>
          </a:prstGeom>
        </p:spPr>
      </p:pic>
    </p:spTree>
    <p:extLst>
      <p:ext uri="{BB962C8B-B14F-4D97-AF65-F5344CB8AC3E}">
        <p14:creationId xmlns:p14="http://schemas.microsoft.com/office/powerpoint/2010/main" val="341566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2CE43B-78CC-96D8-130B-1D52F445DDC1}"/>
              </a:ext>
            </a:extLst>
          </p:cNvPr>
          <p:cNvSpPr>
            <a:spLocks noGrp="1"/>
          </p:cNvSpPr>
          <p:nvPr>
            <p:ph type="title"/>
          </p:nvPr>
        </p:nvSpPr>
        <p:spPr/>
        <p:txBody>
          <a:bodyPr/>
          <a:lstStyle/>
          <a:p>
            <a:r>
              <a:rPr lang="de-AT" dirty="0"/>
              <a:t>API </a:t>
            </a:r>
            <a:r>
              <a:rPr lang="de-AT" dirty="0">
                <a:sym typeface="Wingdings" panose="05000000000000000000" pitchFamily="2" charset="2"/>
              </a:rPr>
              <a:t> Responses</a:t>
            </a:r>
            <a:endParaRPr lang="de-AT" dirty="0"/>
          </a:p>
        </p:txBody>
      </p:sp>
      <p:sp>
        <p:nvSpPr>
          <p:cNvPr id="3" name="Textplatzhalter 2">
            <a:extLst>
              <a:ext uri="{FF2B5EF4-FFF2-40B4-BE49-F238E27FC236}">
                <a16:creationId xmlns:a16="http://schemas.microsoft.com/office/drawing/2014/main" id="{82627F8A-FB05-4F8D-00A4-327A343E08B2}"/>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2E129972-366E-94A1-E28F-65595A4CAB9F}"/>
              </a:ext>
            </a:extLst>
          </p:cNvPr>
          <p:cNvPicPr>
            <a:picLocks noChangeAspect="1"/>
          </p:cNvPicPr>
          <p:nvPr/>
        </p:nvPicPr>
        <p:blipFill>
          <a:blip r:embed="rId2"/>
          <a:stretch>
            <a:fillRect/>
          </a:stretch>
        </p:blipFill>
        <p:spPr>
          <a:xfrm>
            <a:off x="1763688" y="981075"/>
            <a:ext cx="4932425" cy="5358910"/>
          </a:xfrm>
          <a:prstGeom prst="rect">
            <a:avLst/>
          </a:prstGeom>
        </p:spPr>
      </p:pic>
    </p:spTree>
    <p:extLst>
      <p:ext uri="{BB962C8B-B14F-4D97-AF65-F5344CB8AC3E}">
        <p14:creationId xmlns:p14="http://schemas.microsoft.com/office/powerpoint/2010/main" val="3682768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1F6490-322C-BA6B-96D7-B6F2771E1C73}"/>
              </a:ext>
            </a:extLst>
          </p:cNvPr>
          <p:cNvSpPr>
            <a:spLocks noGrp="1"/>
          </p:cNvSpPr>
          <p:nvPr>
            <p:ph type="title"/>
          </p:nvPr>
        </p:nvSpPr>
        <p:spPr/>
        <p:txBody>
          <a:bodyPr/>
          <a:lstStyle/>
          <a:p>
            <a:r>
              <a:rPr lang="de-AT" dirty="0" err="1"/>
              <a:t>ResultExtensions</a:t>
            </a:r>
            <a:endParaRPr lang="de-AT" dirty="0"/>
          </a:p>
        </p:txBody>
      </p:sp>
      <p:sp>
        <p:nvSpPr>
          <p:cNvPr id="3" name="Textplatzhalter 2">
            <a:extLst>
              <a:ext uri="{FF2B5EF4-FFF2-40B4-BE49-F238E27FC236}">
                <a16:creationId xmlns:a16="http://schemas.microsoft.com/office/drawing/2014/main" id="{F5CDCA27-A69A-9D1F-8943-9A80EB5C4713}"/>
              </a:ext>
            </a:extLst>
          </p:cNvPr>
          <p:cNvSpPr>
            <a:spLocks noGrp="1"/>
          </p:cNvSpPr>
          <p:nvPr>
            <p:ph type="body" sz="quarter" idx="10"/>
          </p:nvPr>
        </p:nvSpPr>
        <p:spPr/>
        <p:txBody>
          <a:bodyPr/>
          <a:lstStyle/>
          <a:p>
            <a:r>
              <a:rPr lang="de-DE" dirty="0"/>
              <a:t>Bindeglied zwischen deiner Anwendungsschicht (</a:t>
            </a:r>
            <a:r>
              <a:rPr lang="de-DE" dirty="0" err="1"/>
              <a:t>Application</a:t>
            </a:r>
            <a:r>
              <a:rPr lang="de-DE" dirty="0"/>
              <a:t>) und </a:t>
            </a:r>
            <a:r>
              <a:rPr lang="de-AT" dirty="0"/>
              <a:t>der API-Schicht (</a:t>
            </a:r>
            <a:r>
              <a:rPr lang="de-AT" dirty="0" err="1"/>
              <a:t>Presentation</a:t>
            </a:r>
            <a:r>
              <a:rPr lang="de-AT" dirty="0"/>
              <a:t>)</a:t>
            </a:r>
          </a:p>
          <a:p>
            <a:r>
              <a:rPr lang="de-AT" dirty="0"/>
              <a:t>Verarbeitet fehlerfreie </a:t>
            </a:r>
            <a:r>
              <a:rPr lang="de-AT" dirty="0" err="1"/>
              <a:t>Requests</a:t>
            </a:r>
            <a:endParaRPr lang="de-AT" dirty="0"/>
          </a:p>
        </p:txBody>
      </p:sp>
      <p:pic>
        <p:nvPicPr>
          <p:cNvPr id="5" name="Grafik 4">
            <a:extLst>
              <a:ext uri="{FF2B5EF4-FFF2-40B4-BE49-F238E27FC236}">
                <a16:creationId xmlns:a16="http://schemas.microsoft.com/office/drawing/2014/main" id="{29CFC0BD-CF6E-9BF3-A4E8-ED7AF42CA584}"/>
              </a:ext>
            </a:extLst>
          </p:cNvPr>
          <p:cNvPicPr>
            <a:picLocks noChangeAspect="1"/>
          </p:cNvPicPr>
          <p:nvPr/>
        </p:nvPicPr>
        <p:blipFill>
          <a:blip r:embed="rId2"/>
          <a:stretch>
            <a:fillRect/>
          </a:stretch>
        </p:blipFill>
        <p:spPr>
          <a:xfrm>
            <a:off x="2490" y="3238586"/>
            <a:ext cx="9149915" cy="3494001"/>
          </a:xfrm>
          <a:prstGeom prst="rect">
            <a:avLst/>
          </a:prstGeom>
        </p:spPr>
      </p:pic>
    </p:spTree>
    <p:extLst>
      <p:ext uri="{BB962C8B-B14F-4D97-AF65-F5344CB8AC3E}">
        <p14:creationId xmlns:p14="http://schemas.microsoft.com/office/powerpoint/2010/main" val="39378734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D371A0-939F-25A7-7F4A-2AF7AF94FF79}"/>
              </a:ext>
            </a:extLst>
          </p:cNvPr>
          <p:cNvSpPr>
            <a:spLocks noGrp="1"/>
          </p:cNvSpPr>
          <p:nvPr>
            <p:ph type="title"/>
          </p:nvPr>
        </p:nvSpPr>
        <p:spPr/>
        <p:txBody>
          <a:bodyPr/>
          <a:lstStyle/>
          <a:p>
            <a:r>
              <a:rPr lang="de-AT" dirty="0"/>
              <a:t>Schlanke Controller</a:t>
            </a:r>
          </a:p>
        </p:txBody>
      </p:sp>
      <p:sp>
        <p:nvSpPr>
          <p:cNvPr id="3" name="Textplatzhalter 2">
            <a:extLst>
              <a:ext uri="{FF2B5EF4-FFF2-40B4-BE49-F238E27FC236}">
                <a16:creationId xmlns:a16="http://schemas.microsoft.com/office/drawing/2014/main" id="{0F0073C6-CEF4-924E-AE8D-3933D32EB926}"/>
              </a:ext>
            </a:extLst>
          </p:cNvPr>
          <p:cNvSpPr>
            <a:spLocks noGrp="1"/>
          </p:cNvSpPr>
          <p:nvPr>
            <p:ph type="body" sz="quarter" idx="10"/>
          </p:nvPr>
        </p:nvSpPr>
        <p:spPr>
          <a:xfrm>
            <a:off x="395536" y="1052736"/>
            <a:ext cx="8207375" cy="4608165"/>
          </a:xfrm>
        </p:spPr>
        <p:txBody>
          <a:bodyPr/>
          <a:lstStyle/>
          <a:p>
            <a:r>
              <a:rPr lang="de-AT" dirty="0"/>
              <a:t>Keine Codeverdopplung</a:t>
            </a:r>
          </a:p>
          <a:p>
            <a:pPr lvl="1"/>
            <a:r>
              <a:rPr lang="de-AT" dirty="0" err="1"/>
              <a:t>Result</a:t>
            </a:r>
            <a:r>
              <a:rPr lang="de-AT" dirty="0"/>
              <a:t> kapselt </a:t>
            </a:r>
          </a:p>
          <a:p>
            <a:r>
              <a:rPr lang="de-AT" dirty="0" err="1"/>
              <a:t>Exceptionhhandling</a:t>
            </a:r>
            <a:r>
              <a:rPr lang="de-AT" dirty="0"/>
              <a:t> über </a:t>
            </a:r>
            <a:r>
              <a:rPr lang="de-AT" dirty="0" err="1"/>
              <a:t>Requestpipeline</a:t>
            </a:r>
            <a:endParaRPr lang="de-AT" dirty="0"/>
          </a:p>
          <a:p>
            <a:r>
              <a:rPr lang="de-AT" dirty="0"/>
              <a:t>Mapping in </a:t>
            </a:r>
            <a:r>
              <a:rPr lang="de-AT" dirty="0" err="1"/>
              <a:t>ActionResult</a:t>
            </a:r>
            <a:r>
              <a:rPr lang="de-AT" dirty="0"/>
              <a:t> über </a:t>
            </a:r>
            <a:r>
              <a:rPr lang="de-AT" dirty="0" err="1"/>
              <a:t>ExtensionMethode</a:t>
            </a:r>
            <a:endParaRPr lang="de-AT" dirty="0"/>
          </a:p>
          <a:p>
            <a:endParaRPr lang="de-AT" dirty="0"/>
          </a:p>
        </p:txBody>
      </p:sp>
      <p:pic>
        <p:nvPicPr>
          <p:cNvPr id="5" name="Grafik 4">
            <a:extLst>
              <a:ext uri="{FF2B5EF4-FFF2-40B4-BE49-F238E27FC236}">
                <a16:creationId xmlns:a16="http://schemas.microsoft.com/office/drawing/2014/main" id="{9D4A0D50-90A9-4B7D-68C0-15F1F7207B13}"/>
              </a:ext>
            </a:extLst>
          </p:cNvPr>
          <p:cNvPicPr>
            <a:picLocks noChangeAspect="1"/>
          </p:cNvPicPr>
          <p:nvPr/>
        </p:nvPicPr>
        <p:blipFill>
          <a:blip r:embed="rId2"/>
          <a:stretch>
            <a:fillRect/>
          </a:stretch>
        </p:blipFill>
        <p:spPr>
          <a:xfrm>
            <a:off x="24820" y="3429000"/>
            <a:ext cx="9144000" cy="2659086"/>
          </a:xfrm>
          <a:prstGeom prst="rect">
            <a:avLst/>
          </a:prstGeom>
        </p:spPr>
      </p:pic>
    </p:spTree>
    <p:extLst>
      <p:ext uri="{BB962C8B-B14F-4D97-AF65-F5344CB8AC3E}">
        <p14:creationId xmlns:p14="http://schemas.microsoft.com/office/powerpoint/2010/main" val="14563909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A50C04-50BA-6E90-7C73-F5CFB445848A}"/>
              </a:ext>
            </a:extLst>
          </p:cNvPr>
          <p:cNvSpPr>
            <a:spLocks noGrp="1"/>
          </p:cNvSpPr>
          <p:nvPr>
            <p:ph type="title"/>
          </p:nvPr>
        </p:nvSpPr>
        <p:spPr/>
        <p:txBody>
          <a:bodyPr/>
          <a:lstStyle/>
          <a:p>
            <a:r>
              <a:rPr lang="de-AT" dirty="0"/>
              <a:t>Einheitliche Response-Erzeugung</a:t>
            </a:r>
          </a:p>
        </p:txBody>
      </p:sp>
      <p:sp>
        <p:nvSpPr>
          <p:cNvPr id="3" name="Textplatzhalter 2">
            <a:extLst>
              <a:ext uri="{FF2B5EF4-FFF2-40B4-BE49-F238E27FC236}">
                <a16:creationId xmlns:a16="http://schemas.microsoft.com/office/drawing/2014/main" id="{89AE3A98-BFAF-C050-A4C2-2BD9821751A8}"/>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14605B23-CC60-F098-B0AA-515D3895C846}"/>
              </a:ext>
            </a:extLst>
          </p:cNvPr>
          <p:cNvPicPr>
            <a:picLocks noChangeAspect="1"/>
          </p:cNvPicPr>
          <p:nvPr/>
        </p:nvPicPr>
        <p:blipFill>
          <a:blip r:embed="rId2"/>
          <a:stretch>
            <a:fillRect/>
          </a:stretch>
        </p:blipFill>
        <p:spPr>
          <a:xfrm>
            <a:off x="271462" y="1028700"/>
            <a:ext cx="8601075" cy="4800600"/>
          </a:xfrm>
          <a:prstGeom prst="rect">
            <a:avLst/>
          </a:prstGeom>
        </p:spPr>
      </p:pic>
    </p:spTree>
    <p:extLst>
      <p:ext uri="{BB962C8B-B14F-4D97-AF65-F5344CB8AC3E}">
        <p14:creationId xmlns:p14="http://schemas.microsoft.com/office/powerpoint/2010/main" val="142189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E567F1-7E75-25B0-A6D8-9B19D6DCA60A}"/>
              </a:ext>
            </a:extLst>
          </p:cNvPr>
          <p:cNvSpPr>
            <a:spLocks noGrp="1"/>
          </p:cNvSpPr>
          <p:nvPr>
            <p:ph type="title"/>
          </p:nvPr>
        </p:nvSpPr>
        <p:spPr/>
        <p:txBody>
          <a:bodyPr/>
          <a:lstStyle/>
          <a:p>
            <a:r>
              <a:rPr lang="de-AT" dirty="0"/>
              <a:t>Beispiel </a:t>
            </a:r>
            <a:r>
              <a:rPr lang="de-AT" dirty="0" err="1"/>
              <a:t>WebApi</a:t>
            </a:r>
            <a:endParaRPr lang="de-AT" dirty="0"/>
          </a:p>
        </p:txBody>
      </p:sp>
      <p:sp>
        <p:nvSpPr>
          <p:cNvPr id="3" name="Textplatzhalter 2">
            <a:extLst>
              <a:ext uri="{FF2B5EF4-FFF2-40B4-BE49-F238E27FC236}">
                <a16:creationId xmlns:a16="http://schemas.microsoft.com/office/drawing/2014/main" id="{9E0D9ADD-A58E-F5A3-D4E7-CE6BFD30D953}"/>
              </a:ext>
            </a:extLst>
          </p:cNvPr>
          <p:cNvSpPr>
            <a:spLocks noGrp="1"/>
          </p:cNvSpPr>
          <p:nvPr>
            <p:ph type="body" sz="quarter" idx="10"/>
          </p:nvPr>
        </p:nvSpPr>
        <p:spPr/>
        <p:txBody>
          <a:bodyPr/>
          <a:lstStyle/>
          <a:p>
            <a:endParaRPr lang="de-AT"/>
          </a:p>
        </p:txBody>
      </p:sp>
      <p:pic>
        <p:nvPicPr>
          <p:cNvPr id="2050" name="Picture 2" descr="Design Application using Clean Architecture | by .Net Labs | Stackademic">
            <a:extLst>
              <a:ext uri="{FF2B5EF4-FFF2-40B4-BE49-F238E27FC236}">
                <a16:creationId xmlns:a16="http://schemas.microsoft.com/office/drawing/2014/main" id="{7B637524-A893-9BDE-C693-20E8FFCEC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54927"/>
            <a:ext cx="8064896" cy="494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8743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4D1E0-CADE-66FF-388B-8CA5508F065E}"/>
              </a:ext>
            </a:extLst>
          </p:cNvPr>
          <p:cNvSpPr>
            <a:spLocks noGrp="1"/>
          </p:cNvSpPr>
          <p:nvPr>
            <p:ph type="title"/>
          </p:nvPr>
        </p:nvSpPr>
        <p:spPr/>
        <p:txBody>
          <a:bodyPr/>
          <a:lstStyle/>
          <a:p>
            <a:r>
              <a:rPr lang="de-AT" dirty="0" err="1"/>
              <a:t>ValidationExeption</a:t>
            </a:r>
            <a:r>
              <a:rPr lang="de-AT" dirty="0"/>
              <a:t>-Middleware</a:t>
            </a:r>
          </a:p>
        </p:txBody>
      </p:sp>
      <p:sp>
        <p:nvSpPr>
          <p:cNvPr id="3" name="Textplatzhalter 2">
            <a:extLst>
              <a:ext uri="{FF2B5EF4-FFF2-40B4-BE49-F238E27FC236}">
                <a16:creationId xmlns:a16="http://schemas.microsoft.com/office/drawing/2014/main" id="{82C483A7-B4DE-4FEA-598C-D2BAD387EA4F}"/>
              </a:ext>
            </a:extLst>
          </p:cNvPr>
          <p:cNvSpPr>
            <a:spLocks noGrp="1"/>
          </p:cNvSpPr>
          <p:nvPr>
            <p:ph type="body" sz="quarter" idx="10"/>
          </p:nvPr>
        </p:nvSpPr>
        <p:spPr/>
        <p:txBody>
          <a:bodyPr/>
          <a:lstStyle/>
          <a:p>
            <a:r>
              <a:rPr lang="de-AT" dirty="0"/>
              <a:t>Verarbeitet aufgetretene </a:t>
            </a:r>
            <a:r>
              <a:rPr lang="de-AT" dirty="0" err="1"/>
              <a:t>Exceptions</a:t>
            </a:r>
            <a:r>
              <a:rPr lang="de-AT" dirty="0"/>
              <a:t> zentral</a:t>
            </a:r>
          </a:p>
          <a:p>
            <a:pPr lvl="1"/>
            <a:r>
              <a:rPr lang="de-AT" dirty="0"/>
              <a:t>Keine </a:t>
            </a:r>
            <a:r>
              <a:rPr lang="de-AT" dirty="0" err="1"/>
              <a:t>try</a:t>
            </a:r>
            <a:r>
              <a:rPr lang="de-AT" dirty="0"/>
              <a:t>/catch in den Controllern (DRY)</a:t>
            </a:r>
          </a:p>
          <a:p>
            <a:pPr lvl="1"/>
            <a:r>
              <a:rPr lang="de-AT" dirty="0"/>
              <a:t>Einheitliches Format</a:t>
            </a:r>
          </a:p>
          <a:p>
            <a:r>
              <a:rPr lang="de-AT" dirty="0"/>
              <a:t>Passende HTTP-Codes für unterschiedliche Fehler</a:t>
            </a:r>
          </a:p>
          <a:p>
            <a:endParaRPr lang="de-AT" dirty="0"/>
          </a:p>
          <a:p>
            <a:r>
              <a:rPr lang="de-AT" dirty="0"/>
              <a:t>Merke:</a:t>
            </a:r>
          </a:p>
          <a:p>
            <a:pPr lvl="1"/>
            <a:r>
              <a:rPr lang="de-AT" dirty="0"/>
              <a:t>Erfolgreiche Verarbeitung </a:t>
            </a:r>
            <a:r>
              <a:rPr lang="de-AT" dirty="0">
                <a:sym typeface="Wingdings" panose="05000000000000000000" pitchFamily="2" charset="2"/>
              </a:rPr>
              <a:t> </a:t>
            </a:r>
            <a:r>
              <a:rPr lang="de-AT" dirty="0" err="1">
                <a:sym typeface="Wingdings" panose="05000000000000000000" pitchFamily="2" charset="2"/>
              </a:rPr>
              <a:t>Result</a:t>
            </a:r>
            <a:r>
              <a:rPr lang="de-AT" dirty="0">
                <a:sym typeface="Wingdings" panose="05000000000000000000" pitchFamily="2" charset="2"/>
              </a:rPr>
              <a:t>&lt;T&gt;</a:t>
            </a:r>
          </a:p>
          <a:p>
            <a:pPr lvl="1"/>
            <a:r>
              <a:rPr lang="de-AT" dirty="0">
                <a:sym typeface="Wingdings" panose="05000000000000000000" pitchFamily="2" charset="2"/>
              </a:rPr>
              <a:t>Fehlerbehandlung  </a:t>
            </a:r>
            <a:r>
              <a:rPr lang="de-AT" dirty="0" err="1">
                <a:sym typeface="Wingdings" panose="05000000000000000000" pitchFamily="2" charset="2"/>
              </a:rPr>
              <a:t>Exception</a:t>
            </a:r>
            <a:r>
              <a:rPr lang="de-AT" dirty="0">
                <a:sym typeface="Wingdings" panose="05000000000000000000" pitchFamily="2" charset="2"/>
              </a:rPr>
              <a:t>  Middleware</a:t>
            </a:r>
            <a:endParaRPr lang="de-AT" dirty="0"/>
          </a:p>
        </p:txBody>
      </p:sp>
    </p:spTree>
    <p:extLst>
      <p:ext uri="{BB962C8B-B14F-4D97-AF65-F5344CB8AC3E}">
        <p14:creationId xmlns:p14="http://schemas.microsoft.com/office/powerpoint/2010/main" val="733746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9E8F30-1921-3CD1-B731-164DD0F33E91}"/>
              </a:ext>
            </a:extLst>
          </p:cNvPr>
          <p:cNvSpPr>
            <a:spLocks noGrp="1"/>
          </p:cNvSpPr>
          <p:nvPr>
            <p:ph type="title"/>
          </p:nvPr>
        </p:nvSpPr>
        <p:spPr/>
        <p:txBody>
          <a:bodyPr/>
          <a:lstStyle/>
          <a:p>
            <a:r>
              <a:rPr lang="de-AT"/>
              <a:t>Unique Index </a:t>
            </a:r>
            <a:r>
              <a:rPr lang="de-AT">
                <a:sym typeface="Wingdings" panose="05000000000000000000" pitchFamily="2" charset="2"/>
              </a:rPr>
              <a:t> DB</a:t>
            </a:r>
            <a:endParaRPr lang="de-AT" dirty="0"/>
          </a:p>
        </p:txBody>
      </p:sp>
      <p:sp>
        <p:nvSpPr>
          <p:cNvPr id="3" name="Textplatzhalter 2">
            <a:extLst>
              <a:ext uri="{FF2B5EF4-FFF2-40B4-BE49-F238E27FC236}">
                <a16:creationId xmlns:a16="http://schemas.microsoft.com/office/drawing/2014/main" id="{8446069F-2D2B-3A4C-3963-04F506C0F8EB}"/>
              </a:ext>
            </a:extLst>
          </p:cNvPr>
          <p:cNvSpPr>
            <a:spLocks noGrp="1"/>
          </p:cNvSpPr>
          <p:nvPr>
            <p:ph type="body" sz="quarter" idx="10"/>
          </p:nvPr>
        </p:nvSpPr>
        <p:spPr/>
        <p:txBody>
          <a:bodyPr/>
          <a:lstStyle/>
          <a:p>
            <a:endParaRPr lang="de-AT"/>
          </a:p>
        </p:txBody>
      </p:sp>
      <p:pic>
        <p:nvPicPr>
          <p:cNvPr id="5" name="Grafik 4">
            <a:extLst>
              <a:ext uri="{FF2B5EF4-FFF2-40B4-BE49-F238E27FC236}">
                <a16:creationId xmlns:a16="http://schemas.microsoft.com/office/drawing/2014/main" id="{10421274-0425-F7B7-C614-07E9A1138CE4}"/>
              </a:ext>
            </a:extLst>
          </p:cNvPr>
          <p:cNvPicPr>
            <a:picLocks noChangeAspect="1"/>
          </p:cNvPicPr>
          <p:nvPr/>
        </p:nvPicPr>
        <p:blipFill>
          <a:blip r:embed="rId2"/>
          <a:stretch>
            <a:fillRect/>
          </a:stretch>
        </p:blipFill>
        <p:spPr>
          <a:xfrm>
            <a:off x="416876" y="1340768"/>
            <a:ext cx="8727124" cy="2880320"/>
          </a:xfrm>
          <a:prstGeom prst="rect">
            <a:avLst/>
          </a:prstGeom>
        </p:spPr>
      </p:pic>
    </p:spTree>
    <p:extLst>
      <p:ext uri="{BB962C8B-B14F-4D97-AF65-F5344CB8AC3E}">
        <p14:creationId xmlns:p14="http://schemas.microsoft.com/office/powerpoint/2010/main" val="1734568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F91889-9249-AB2B-F26E-699B1D6CEEF0}"/>
              </a:ext>
            </a:extLst>
          </p:cNvPr>
          <p:cNvSpPr>
            <a:spLocks noGrp="1"/>
          </p:cNvSpPr>
          <p:nvPr>
            <p:ph type="title"/>
          </p:nvPr>
        </p:nvSpPr>
        <p:spPr/>
        <p:txBody>
          <a:bodyPr/>
          <a:lstStyle/>
          <a:p>
            <a:r>
              <a:rPr lang="de-AT" dirty="0"/>
              <a:t>Domain-Layer</a:t>
            </a:r>
          </a:p>
        </p:txBody>
      </p:sp>
      <p:sp>
        <p:nvSpPr>
          <p:cNvPr id="3" name="Textplatzhalter 2">
            <a:extLst>
              <a:ext uri="{FF2B5EF4-FFF2-40B4-BE49-F238E27FC236}">
                <a16:creationId xmlns:a16="http://schemas.microsoft.com/office/drawing/2014/main" id="{27BCA51D-3F8E-0C2A-D8D4-54371B6E3EC8}"/>
              </a:ext>
            </a:extLst>
          </p:cNvPr>
          <p:cNvSpPr>
            <a:spLocks noGrp="1"/>
          </p:cNvSpPr>
          <p:nvPr>
            <p:ph type="body" sz="quarter" idx="10"/>
          </p:nvPr>
        </p:nvSpPr>
        <p:spPr>
          <a:xfrm>
            <a:off x="468313" y="1052736"/>
            <a:ext cx="8207375" cy="4608165"/>
          </a:xfrm>
        </p:spPr>
        <p:txBody>
          <a:bodyPr/>
          <a:lstStyle/>
          <a:p>
            <a:r>
              <a:rPr lang="de-AT" dirty="0"/>
              <a:t>Basis-</a:t>
            </a:r>
            <a:r>
              <a:rPr lang="de-AT" dirty="0" err="1"/>
              <a:t>Entities</a:t>
            </a:r>
            <a:r>
              <a:rPr lang="de-AT" dirty="0"/>
              <a:t> mit </a:t>
            </a:r>
            <a:r>
              <a:rPr lang="de-AT" dirty="0" err="1"/>
              <a:t>Id</a:t>
            </a:r>
            <a:r>
              <a:rPr lang="de-AT" dirty="0"/>
              <a:t> und </a:t>
            </a:r>
            <a:r>
              <a:rPr lang="de-AT" dirty="0" err="1"/>
              <a:t>RowVersion</a:t>
            </a:r>
            <a:endParaRPr lang="de-AT" dirty="0"/>
          </a:p>
          <a:p>
            <a:r>
              <a:rPr lang="de-AT" dirty="0"/>
              <a:t>Domain-</a:t>
            </a:r>
            <a:r>
              <a:rPr lang="de-AT" dirty="0" err="1"/>
              <a:t>Entities</a:t>
            </a:r>
            <a:endParaRPr lang="de-AT" dirty="0"/>
          </a:p>
          <a:p>
            <a:r>
              <a:rPr lang="de-AT" dirty="0"/>
              <a:t>Notwendige </a:t>
            </a:r>
            <a:r>
              <a:rPr lang="de-AT" dirty="0" err="1"/>
              <a:t>Contracts</a:t>
            </a:r>
            <a:r>
              <a:rPr lang="de-AT" dirty="0"/>
              <a:t> (Interfaces) für Business-Logik</a:t>
            </a:r>
          </a:p>
          <a:p>
            <a:r>
              <a:rPr lang="de-AT" dirty="0"/>
              <a:t>Validierungen, die auf Geschäftslogik beruhen</a:t>
            </a:r>
          </a:p>
          <a:p>
            <a:pPr lvl="1"/>
            <a:r>
              <a:rPr lang="de-AT" dirty="0"/>
              <a:t>Z.B. Maximaler Rabatt ist abhängig vom bisherigen Umsatz</a:t>
            </a:r>
          </a:p>
          <a:p>
            <a:pPr lvl="1"/>
            <a:r>
              <a:rPr lang="de-AT" dirty="0"/>
              <a:t>Sichern Konsistenz in Datenbank</a:t>
            </a:r>
          </a:p>
        </p:txBody>
      </p:sp>
    </p:spTree>
    <p:extLst>
      <p:ext uri="{BB962C8B-B14F-4D97-AF65-F5344CB8AC3E}">
        <p14:creationId xmlns:p14="http://schemas.microsoft.com/office/powerpoint/2010/main" val="2181484120"/>
      </p:ext>
    </p:extLst>
  </p:cSld>
  <p:clrMapOvr>
    <a:masterClrMapping/>
  </p:clrMapOvr>
</p:sld>
</file>

<file path=ppt/theme/theme1.xml><?xml version="1.0" encoding="utf-8"?>
<a:theme xmlns:a="http://schemas.openxmlformats.org/drawingml/2006/main" name="2_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2797</Words>
  <Application>Microsoft Office PowerPoint</Application>
  <PresentationFormat>Bildschirmpräsentation (4:3)</PresentationFormat>
  <Paragraphs>343</Paragraphs>
  <Slides>81</Slides>
  <Notes>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81</vt:i4>
      </vt:variant>
    </vt:vector>
  </HeadingPairs>
  <TitlesOfParts>
    <vt:vector size="86" baseType="lpstr">
      <vt:lpstr>Arial</vt:lpstr>
      <vt:lpstr>Calibri</vt:lpstr>
      <vt:lpstr>Symbol</vt:lpstr>
      <vt:lpstr>Wingdings</vt:lpstr>
      <vt:lpstr>2_Larissa</vt:lpstr>
      <vt:lpstr>Basis-Template für Blazor-Apps</vt:lpstr>
      <vt:lpstr>SOLID – wartbar und sauber</vt:lpstr>
      <vt:lpstr>Dependency Injection</vt:lpstr>
      <vt:lpstr>Dependency Injection</vt:lpstr>
      <vt:lpstr>Dependency Injection</vt:lpstr>
      <vt:lpstr>Dependency Injection</vt:lpstr>
      <vt:lpstr>Abhängigkeiten</vt:lpstr>
      <vt:lpstr>Beispiel WebApi</vt:lpstr>
      <vt:lpstr>Domain-Layer</vt:lpstr>
      <vt:lpstr>BaseEntity</vt:lpstr>
      <vt:lpstr>Beispiel-Entity: Sensor</vt:lpstr>
      <vt:lpstr>Application-Layer</vt:lpstr>
      <vt:lpstr>Infrastructure-Layer</vt:lpstr>
      <vt:lpstr>Infrastructure - Überblick</vt:lpstr>
      <vt:lpstr>DI-Registrierung für Infrastruktur</vt:lpstr>
      <vt:lpstr>StartupDataSeeder</vt:lpstr>
      <vt:lpstr>Migration</vt:lpstr>
      <vt:lpstr>UnitOfWork - IDisposable</vt:lpstr>
      <vt:lpstr>Generic Repository</vt:lpstr>
      <vt:lpstr>Generische Get-Methoden</vt:lpstr>
      <vt:lpstr>Generische Änderungsmethoden</vt:lpstr>
      <vt:lpstr>Repository wird schlanker</vt:lpstr>
      <vt:lpstr>Presentation-Layer</vt:lpstr>
      <vt:lpstr>PowerPoint-Präsentation</vt:lpstr>
      <vt:lpstr>Swagger direkt starten</vt:lpstr>
      <vt:lpstr>SensorsController – SRP?</vt:lpstr>
      <vt:lpstr>AddSensor – SingleResponsabilityPrinciple?</vt:lpstr>
      <vt:lpstr>Übung – Ergänzung Iot-App</vt:lpstr>
      <vt:lpstr>GetMeasurementsBySensorId</vt:lpstr>
      <vt:lpstr>Paging-Info im Header</vt:lpstr>
      <vt:lpstr>Abfrage am SQL-Server</vt:lpstr>
      <vt:lpstr>Erweiterung der Architektur</vt:lpstr>
      <vt:lpstr>CQRS - Command Query Responsibility Segregation</vt:lpstr>
      <vt:lpstr>Mediator-Pattern</vt:lpstr>
      <vt:lpstr>Application-Layer verwendet NuGet-Packages</vt:lpstr>
      <vt:lpstr>Queries – Verwendung im Controller</vt:lpstr>
      <vt:lpstr>Queries  (MediatR) im Applicationlayer</vt:lpstr>
      <vt:lpstr>Command-Pattern im Detail</vt:lpstr>
      <vt:lpstr>CommandHandler mit Mapster</vt:lpstr>
      <vt:lpstr>Domain Driven Development</vt:lpstr>
      <vt:lpstr>Validation</vt:lpstr>
      <vt:lpstr>Validation auf mehreren Ebenen</vt:lpstr>
      <vt:lpstr>Eigener Typ ValidationResult </vt:lpstr>
      <vt:lpstr>Domain-Rules zentral verwalten</vt:lpstr>
      <vt:lpstr>Ohne Bedingungsoperator (?:)</vt:lpstr>
      <vt:lpstr>Alle Prüfungen aufrufen</vt:lpstr>
      <vt:lpstr>Alternative zu yield return</vt:lpstr>
      <vt:lpstr>Im Fehlerfall  DomainValidationException</vt:lpstr>
      <vt:lpstr>Entity sichert seinenvaliden Zustand ab</vt:lpstr>
      <vt:lpstr>Validation greift, aber …</vt:lpstr>
      <vt:lpstr>Exception  Responsecode 400</vt:lpstr>
      <vt:lpstr>Eine Möglichkeit - CommandHandler</vt:lpstr>
      <vt:lpstr>Sieht doch schon besser aus</vt:lpstr>
      <vt:lpstr>Use-Case Validation</vt:lpstr>
      <vt:lpstr>PowerPoint-Präsentation</vt:lpstr>
      <vt:lpstr>AddMeasurementCommandHandler</vt:lpstr>
      <vt:lpstr>Zumindest die Domain-Validation greift</vt:lpstr>
      <vt:lpstr>Timestamp-Einschränkung greift nicht</vt:lpstr>
      <vt:lpstr>Validation im CommandHandler</vt:lpstr>
      <vt:lpstr>Unique Index</vt:lpstr>
      <vt:lpstr>PowerPoint-Präsentation</vt:lpstr>
      <vt:lpstr>Validation und Kommunikation</vt:lpstr>
      <vt:lpstr>DomainValidation</vt:lpstr>
      <vt:lpstr>DominValidation  Specifications</vt:lpstr>
      <vt:lpstr>Internal und external</vt:lpstr>
      <vt:lpstr>ApplicationValidation</vt:lpstr>
      <vt:lpstr>Application-Validation mit FluentValidation</vt:lpstr>
      <vt:lpstr>Validator  FluentValidation</vt:lpstr>
      <vt:lpstr>Mediator fügt Validation in Pipeline ein</vt:lpstr>
      <vt:lpstr>Application – Services registrieren</vt:lpstr>
      <vt:lpstr>Registrierung ist der Kleber</vt:lpstr>
      <vt:lpstr>Result und Result&lt;T&gt;</vt:lpstr>
      <vt:lpstr>Result-Klasse</vt:lpstr>
      <vt:lpstr>Result&lt;T&gt;</vt:lpstr>
      <vt:lpstr>Verwendung in CommandHandler</vt:lpstr>
      <vt:lpstr>API  Responses</vt:lpstr>
      <vt:lpstr>ResultExtensions</vt:lpstr>
      <vt:lpstr>Schlanke Controller</vt:lpstr>
      <vt:lpstr>Einheitliche Response-Erzeugung</vt:lpstr>
      <vt:lpstr>ValidationExeption-Middleware</vt:lpstr>
      <vt:lpstr>Unique Index  DB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Köck</dc:creator>
  <cp:lastModifiedBy>Gerald Köck</cp:lastModifiedBy>
  <cp:revision>566</cp:revision>
  <dcterms:created xsi:type="dcterms:W3CDTF">2011-08-18T07:37:01Z</dcterms:created>
  <dcterms:modified xsi:type="dcterms:W3CDTF">2025-10-15T14:57:52Z</dcterms:modified>
</cp:coreProperties>
</file>